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Oswald Medium"/>
      <p:regular r:id="rId25"/>
      <p:bold r:id="rId26"/>
    </p:embeddedFont>
    <p:embeddedFont>
      <p:font typeface="Overpass"/>
      <p:regular r:id="rId27"/>
      <p:bold r:id="rId28"/>
      <p:italic r:id="rId29"/>
      <p:boldItalic r:id="rId30"/>
    </p:embeddedFont>
    <p:embeddedFont>
      <p:font typeface="Oswald Light"/>
      <p:regular r:id="rId31"/>
      <p:bold r:id="rId32"/>
    </p:embeddedFon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31">
          <p15:clr>
            <a:srgbClr val="A4A3A4"/>
          </p15:clr>
        </p15:guide>
        <p15:guide id="2" pos="3840">
          <p15:clr>
            <a:srgbClr val="A4A3A4"/>
          </p15:clr>
        </p15:guide>
        <p15:guide id="3" orient="horz" pos="417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31" orient="horz"/>
        <p:guide pos="3840"/>
        <p:guide pos="4171"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Medium-bold.fntdata"/><Relationship Id="rId25" Type="http://schemas.openxmlformats.org/officeDocument/2006/relationships/font" Target="fonts/OswaldMedium-regular.fntdata"/><Relationship Id="rId28" Type="http://schemas.openxmlformats.org/officeDocument/2006/relationships/font" Target="fonts/Overpass-bold.fntdata"/><Relationship Id="rId27" Type="http://schemas.openxmlformats.org/officeDocument/2006/relationships/font" Target="fonts/Overpas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verpass-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Light-regular.fntdata"/><Relationship Id="rId30" Type="http://schemas.openxmlformats.org/officeDocument/2006/relationships/font" Target="fonts/Overpass-boldItalic.fntdata"/><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font" Target="fonts/OswaldLight-bold.fntdata"/><Relationship Id="rId13" Type="http://schemas.openxmlformats.org/officeDocument/2006/relationships/slide" Target="slides/slide8.xml"/><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425b4eaf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425b4eafe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12425b4eafe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2425b4eafe_0_5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2425b4eafe_0_5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12425b4eafe_0_5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10b10fd51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10b10fd512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310b10fd512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10b10fd51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10b10fd51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310b10fd51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2425b4eafe_0_7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2425b4eafe_0_7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12425b4eafe_0_7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2425b4eafe_0_8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2425b4eafe_0_8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12425b4eafe_0_8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2425b4eafe_0_8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2425b4eafe_0_8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12425b4eafe_0_8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10b10fd512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10b10fd512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g310b10fd512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10b10fd512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10b10fd512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310b10fd512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2425b4eafe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2425b4eafe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12425b4eafe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2425b4eafe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2425b4eafe_0_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g12425b4eafe_0_1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425b4eafe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2425b4eafe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12425b4eafe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3e69ad754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3e69ad754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13e69ad754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10b10fd512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10b10fd512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310b10fd512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239263f20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239263f20a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3239263f20a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425b4eafe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2425b4eafe_0_1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12425b4eafe_0_1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10b10fd512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10b10fd512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310b10fd512_0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2425b4eafe_0_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2425b4eafe_0_4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12425b4eafe_0_4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2425b4eafe_0_5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2425b4eafe_0_5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12425b4eafe_0_5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C183A"/>
        </a:solid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4000"/>
              <a:buFont typeface="Oswald Medium"/>
              <a:buNone/>
              <a:defRPr sz="5333">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5" name="Google Shape;15;p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1"/>
              </a:buClr>
              <a:buSzPts val="1100"/>
              <a:buFont typeface="Overpass"/>
              <a:buNone/>
              <a:defRPr sz="1467">
                <a:solidFill>
                  <a:schemeClr val="accent1"/>
                </a:solidFill>
                <a:latin typeface="Overpass"/>
                <a:ea typeface="Overpass"/>
                <a:cs typeface="Overpass"/>
                <a:sym typeface="Overpass"/>
              </a:defRPr>
            </a:lvl1pPr>
            <a:lvl2pPr lvl="1" algn="ctr">
              <a:lnSpc>
                <a:spcPct val="100000"/>
              </a:lnSpc>
              <a:spcBef>
                <a:spcPts val="0"/>
              </a:spcBef>
              <a:spcAft>
                <a:spcPts val="0"/>
              </a:spcAft>
              <a:buSzPts val="2800"/>
              <a:buFont typeface="Overpass"/>
              <a:buNone/>
              <a:defRPr sz="3733">
                <a:latin typeface="Overpass"/>
                <a:ea typeface="Overpass"/>
                <a:cs typeface="Overpass"/>
                <a:sym typeface="Overpass"/>
              </a:defRPr>
            </a:lvl2pPr>
            <a:lvl3pPr lvl="2" algn="ctr">
              <a:lnSpc>
                <a:spcPct val="100000"/>
              </a:lnSpc>
              <a:spcBef>
                <a:spcPts val="0"/>
              </a:spcBef>
              <a:spcAft>
                <a:spcPts val="0"/>
              </a:spcAft>
              <a:buSzPts val="2800"/>
              <a:buFont typeface="Overpass"/>
              <a:buNone/>
              <a:defRPr sz="3733">
                <a:latin typeface="Overpass"/>
                <a:ea typeface="Overpass"/>
                <a:cs typeface="Overpass"/>
                <a:sym typeface="Overpass"/>
              </a:defRPr>
            </a:lvl3pPr>
            <a:lvl4pPr lvl="3" algn="ctr">
              <a:lnSpc>
                <a:spcPct val="100000"/>
              </a:lnSpc>
              <a:spcBef>
                <a:spcPts val="0"/>
              </a:spcBef>
              <a:spcAft>
                <a:spcPts val="0"/>
              </a:spcAft>
              <a:buSzPts val="2800"/>
              <a:buFont typeface="Overpass"/>
              <a:buNone/>
              <a:defRPr sz="3733">
                <a:latin typeface="Overpass"/>
                <a:ea typeface="Overpass"/>
                <a:cs typeface="Overpass"/>
                <a:sym typeface="Overpass"/>
              </a:defRPr>
            </a:lvl4pPr>
            <a:lvl5pPr lvl="4" algn="ctr">
              <a:lnSpc>
                <a:spcPct val="100000"/>
              </a:lnSpc>
              <a:spcBef>
                <a:spcPts val="0"/>
              </a:spcBef>
              <a:spcAft>
                <a:spcPts val="0"/>
              </a:spcAft>
              <a:buSzPts val="2800"/>
              <a:buFont typeface="Overpass"/>
              <a:buNone/>
              <a:defRPr sz="3733">
                <a:latin typeface="Overpass"/>
                <a:ea typeface="Overpass"/>
                <a:cs typeface="Overpass"/>
                <a:sym typeface="Overpass"/>
              </a:defRPr>
            </a:lvl5pPr>
            <a:lvl6pPr lvl="5" algn="ctr">
              <a:lnSpc>
                <a:spcPct val="100000"/>
              </a:lnSpc>
              <a:spcBef>
                <a:spcPts val="0"/>
              </a:spcBef>
              <a:spcAft>
                <a:spcPts val="0"/>
              </a:spcAft>
              <a:buSzPts val="2800"/>
              <a:buFont typeface="Overpass"/>
              <a:buNone/>
              <a:defRPr sz="3733">
                <a:latin typeface="Overpass"/>
                <a:ea typeface="Overpass"/>
                <a:cs typeface="Overpass"/>
                <a:sym typeface="Overpass"/>
              </a:defRPr>
            </a:lvl6pPr>
            <a:lvl7pPr lvl="6" algn="ctr">
              <a:lnSpc>
                <a:spcPct val="100000"/>
              </a:lnSpc>
              <a:spcBef>
                <a:spcPts val="0"/>
              </a:spcBef>
              <a:spcAft>
                <a:spcPts val="0"/>
              </a:spcAft>
              <a:buSzPts val="2800"/>
              <a:buFont typeface="Overpass"/>
              <a:buNone/>
              <a:defRPr sz="3733">
                <a:latin typeface="Overpass"/>
                <a:ea typeface="Overpass"/>
                <a:cs typeface="Overpass"/>
                <a:sym typeface="Overpass"/>
              </a:defRPr>
            </a:lvl7pPr>
            <a:lvl8pPr lvl="7" algn="ctr">
              <a:lnSpc>
                <a:spcPct val="100000"/>
              </a:lnSpc>
              <a:spcBef>
                <a:spcPts val="0"/>
              </a:spcBef>
              <a:spcAft>
                <a:spcPts val="0"/>
              </a:spcAft>
              <a:buSzPts val="2800"/>
              <a:buFont typeface="Overpass"/>
              <a:buNone/>
              <a:defRPr sz="3733">
                <a:latin typeface="Overpass"/>
                <a:ea typeface="Overpass"/>
                <a:cs typeface="Overpass"/>
                <a:sym typeface="Overpass"/>
              </a:defRPr>
            </a:lvl8pPr>
            <a:lvl9pPr lvl="8" algn="ctr">
              <a:lnSpc>
                <a:spcPct val="100000"/>
              </a:lnSpc>
              <a:spcBef>
                <a:spcPts val="0"/>
              </a:spcBef>
              <a:spcAft>
                <a:spcPts val="0"/>
              </a:spcAft>
              <a:buSzPts val="2800"/>
              <a:buFont typeface="Overpass"/>
              <a:buNone/>
              <a:defRPr sz="3733">
                <a:latin typeface="Overpass"/>
                <a:ea typeface="Overpass"/>
                <a:cs typeface="Overpass"/>
                <a:sym typeface="Overpass"/>
              </a:defRPr>
            </a:lvl9pPr>
          </a:lstStyle>
          <a:p/>
        </p:txBody>
      </p:sp>
      <p:sp>
        <p:nvSpPr>
          <p:cNvPr id="16" name="Google Shape;16;p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2"/>
          <p:cNvPicPr preferRelativeResize="0"/>
          <p:nvPr/>
        </p:nvPicPr>
        <p:blipFill rotWithShape="1">
          <a:blip r:embed="rId2">
            <a:alphaModFix/>
          </a:blip>
          <a:srcRect b="228" l="0" r="0" t="228"/>
          <a:stretch/>
        </p:blipFill>
        <p:spPr>
          <a:xfrm>
            <a:off x="5486995" y="671268"/>
            <a:ext cx="1091800" cy="2722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1">
  <p:cSld name="1_Blank 4_1_1">
    <p:bg>
      <p:bgPr>
        <a:solidFill>
          <a:schemeClr val="lt1"/>
        </a:solidFill>
      </p:bgPr>
    </p:bg>
    <p:spTree>
      <p:nvGrpSpPr>
        <p:cNvPr id="69" name="Shape 69"/>
        <p:cNvGrpSpPr/>
        <p:nvPr/>
      </p:nvGrpSpPr>
      <p:grpSpPr>
        <a:xfrm>
          <a:off x="0" y="0"/>
          <a:ext cx="0" cy="0"/>
          <a:chOff x="0" y="0"/>
          <a:chExt cx="0" cy="0"/>
        </a:xfrm>
      </p:grpSpPr>
      <p:sp>
        <p:nvSpPr>
          <p:cNvPr id="70" name="Google Shape;70;p11"/>
          <p:cNvSpPr/>
          <p:nvPr>
            <p:ph idx="2" type="pic"/>
          </p:nvPr>
        </p:nvSpPr>
        <p:spPr>
          <a:xfrm>
            <a:off x="269550" y="1605813"/>
            <a:ext cx="11652900" cy="4635900"/>
          </a:xfrm>
          <a:prstGeom prst="rect">
            <a:avLst/>
          </a:prstGeom>
          <a:noFill/>
          <a:ln>
            <a:noFill/>
          </a:ln>
        </p:spPr>
      </p:sp>
      <p:sp>
        <p:nvSpPr>
          <p:cNvPr id="71" name="Google Shape;71;p11"/>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72" name="Google Shape;72;p11"/>
          <p:cNvSpPr txBox="1"/>
          <p:nvPr>
            <p:ph idx="1"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73" name="Google Shape;73;p11"/>
          <p:cNvPicPr preferRelativeResize="0"/>
          <p:nvPr/>
        </p:nvPicPr>
        <p:blipFill>
          <a:blip r:embed="rId2">
            <a:alphaModFix/>
          </a:blip>
          <a:stretch>
            <a:fillRect/>
          </a:stretch>
        </p:blipFill>
        <p:spPr>
          <a:xfrm>
            <a:off x="11750688" y="6429600"/>
            <a:ext cx="323375" cy="323375"/>
          </a:xfrm>
          <a:prstGeom prst="rect">
            <a:avLst/>
          </a:prstGeom>
          <a:noFill/>
          <a:ln>
            <a:noFill/>
          </a:ln>
        </p:spPr>
      </p:pic>
      <p:pic>
        <p:nvPicPr>
          <p:cNvPr id="74" name="Google Shape;74;p11"/>
          <p:cNvPicPr preferRelativeResize="0"/>
          <p:nvPr/>
        </p:nvPicPr>
        <p:blipFill>
          <a:blip r:embed="rId3">
            <a:alphaModFix/>
          </a:blip>
          <a:stretch>
            <a:fillRect/>
          </a:stretch>
        </p:blipFill>
        <p:spPr>
          <a:xfrm>
            <a:off x="269550" y="281025"/>
            <a:ext cx="1093525" cy="2719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5">
    <p:bg>
      <p:bgPr>
        <a:solidFill>
          <a:schemeClr val="lt1"/>
        </a:solidFill>
      </p:bgPr>
    </p:bg>
    <p:spTree>
      <p:nvGrpSpPr>
        <p:cNvPr id="75" name="Shape 75"/>
        <p:cNvGrpSpPr/>
        <p:nvPr/>
      </p:nvGrpSpPr>
      <p:grpSpPr>
        <a:xfrm>
          <a:off x="0" y="0"/>
          <a:ext cx="0" cy="0"/>
          <a:chOff x="0" y="0"/>
          <a:chExt cx="0" cy="0"/>
        </a:xfrm>
      </p:grpSpPr>
      <p:sp>
        <p:nvSpPr>
          <p:cNvPr id="76" name="Google Shape;76;p12"/>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7" name="Google Shape;77;p12"/>
          <p:cNvSpPr txBox="1"/>
          <p:nvPr>
            <p:ph idx="1" type="body"/>
          </p:nvPr>
        </p:nvSpPr>
        <p:spPr>
          <a:xfrm>
            <a:off x="213995" y="782053"/>
            <a:ext cx="5451699" cy="31559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Clr>
                <a:srgbClr val="000000"/>
              </a:buClr>
              <a:buSzPts val="1800"/>
              <a:buNone/>
              <a:defRPr b="1" sz="10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8" name="Google Shape;78;p12"/>
          <p:cNvSpPr txBox="1"/>
          <p:nvPr>
            <p:ph idx="2"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9" name="Google Shape;79;p12"/>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0" name="Google Shape;80;p12"/>
          <p:cNvSpPr txBox="1"/>
          <p:nvPr>
            <p:ph type="ctrTitle"/>
          </p:nvPr>
        </p:nvSpPr>
        <p:spPr>
          <a:xfrm>
            <a:off x="223520" y="1225253"/>
            <a:ext cx="542424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81" name="Google Shape;81;p12"/>
          <p:cNvSpPr txBox="1"/>
          <p:nvPr>
            <p:ph idx="4" type="body"/>
          </p:nvPr>
        </p:nvSpPr>
        <p:spPr>
          <a:xfrm>
            <a:off x="223521" y="2572871"/>
            <a:ext cx="5424244" cy="30031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2pPr>
            <a:lvl3pPr indent="-317500" lvl="2" marL="13716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3pPr>
            <a:lvl4pPr indent="-317500" lvl="3" marL="18288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4pPr>
            <a:lvl5pPr indent="-317500" lvl="4" marL="22860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82" name="Google Shape;82;p12"/>
          <p:cNvSpPr/>
          <p:nvPr>
            <p:ph idx="5" type="pic"/>
          </p:nvPr>
        </p:nvSpPr>
        <p:spPr>
          <a:xfrm>
            <a:off x="5917600" y="1432450"/>
            <a:ext cx="5379000" cy="4143600"/>
          </a:xfrm>
          <a:prstGeom prst="rect">
            <a:avLst/>
          </a:prstGeom>
          <a:noFill/>
          <a:ln>
            <a:noFill/>
          </a:ln>
        </p:spPr>
      </p:sp>
      <p:pic>
        <p:nvPicPr>
          <p:cNvPr id="83" name="Google Shape;83;p12"/>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6">
    <p:bg>
      <p:bgPr>
        <a:solidFill>
          <a:schemeClr val="lt1"/>
        </a:solidFill>
      </p:bgPr>
    </p:bg>
    <p:spTree>
      <p:nvGrpSpPr>
        <p:cNvPr id="84" name="Shape 84"/>
        <p:cNvGrpSpPr/>
        <p:nvPr/>
      </p:nvGrpSpPr>
      <p:grpSpPr>
        <a:xfrm>
          <a:off x="0" y="0"/>
          <a:ext cx="0" cy="0"/>
          <a:chOff x="0" y="0"/>
          <a:chExt cx="0" cy="0"/>
        </a:xfrm>
      </p:grpSpPr>
      <p:sp>
        <p:nvSpPr>
          <p:cNvPr id="85" name="Google Shape;85;p13"/>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86" name="Google Shape;86;p13"/>
          <p:cNvSpPr txBox="1"/>
          <p:nvPr>
            <p:ph idx="1" type="body"/>
          </p:nvPr>
        </p:nvSpPr>
        <p:spPr>
          <a:xfrm>
            <a:off x="213995" y="782053"/>
            <a:ext cx="5451699" cy="31559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Clr>
                <a:srgbClr val="000000"/>
              </a:buClr>
              <a:buSzPts val="1800"/>
              <a:buNone/>
              <a:defRPr b="1" sz="10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7" name="Google Shape;87;p13"/>
          <p:cNvSpPr txBox="1"/>
          <p:nvPr>
            <p:ph idx="2"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8" name="Google Shape;88;p13"/>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9" name="Google Shape;89;p13"/>
          <p:cNvSpPr txBox="1"/>
          <p:nvPr>
            <p:ph type="ctrTitle"/>
          </p:nvPr>
        </p:nvSpPr>
        <p:spPr>
          <a:xfrm>
            <a:off x="223520" y="1225253"/>
            <a:ext cx="542424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90" name="Google Shape;90;p13"/>
          <p:cNvSpPr txBox="1"/>
          <p:nvPr>
            <p:ph idx="4" type="body"/>
          </p:nvPr>
        </p:nvSpPr>
        <p:spPr>
          <a:xfrm>
            <a:off x="223521" y="2572871"/>
            <a:ext cx="5424244" cy="30031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2pPr>
            <a:lvl3pPr indent="-317500" lvl="2" marL="13716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3pPr>
            <a:lvl4pPr indent="-317500" lvl="3" marL="18288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4pPr>
            <a:lvl5pPr indent="-317500" lvl="4" marL="22860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91" name="Google Shape;91;p13"/>
          <p:cNvSpPr/>
          <p:nvPr>
            <p:ph idx="5" type="pic"/>
          </p:nvPr>
        </p:nvSpPr>
        <p:spPr>
          <a:xfrm>
            <a:off x="5917600" y="1225250"/>
            <a:ext cx="5379000" cy="2435100"/>
          </a:xfrm>
          <a:prstGeom prst="rect">
            <a:avLst/>
          </a:prstGeom>
          <a:noFill/>
          <a:ln>
            <a:noFill/>
          </a:ln>
        </p:spPr>
      </p:sp>
      <p:sp>
        <p:nvSpPr>
          <p:cNvPr id="92" name="Google Shape;92;p13"/>
          <p:cNvSpPr/>
          <p:nvPr>
            <p:ph idx="6" type="pic"/>
          </p:nvPr>
        </p:nvSpPr>
        <p:spPr>
          <a:xfrm>
            <a:off x="5917600" y="3856200"/>
            <a:ext cx="5379000" cy="2435100"/>
          </a:xfrm>
          <a:prstGeom prst="rect">
            <a:avLst/>
          </a:prstGeom>
          <a:noFill/>
          <a:ln>
            <a:noFill/>
          </a:ln>
        </p:spPr>
      </p:sp>
      <p:pic>
        <p:nvPicPr>
          <p:cNvPr id="93" name="Google Shape;93;p13"/>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7">
    <p:bg>
      <p:bgPr>
        <a:solidFill>
          <a:schemeClr val="lt1"/>
        </a:solidFill>
      </p:bgPr>
    </p:bg>
    <p:spTree>
      <p:nvGrpSpPr>
        <p:cNvPr id="94" name="Shape 94"/>
        <p:cNvGrpSpPr/>
        <p:nvPr/>
      </p:nvGrpSpPr>
      <p:grpSpPr>
        <a:xfrm>
          <a:off x="0" y="0"/>
          <a:ext cx="0" cy="0"/>
          <a:chOff x="0" y="0"/>
          <a:chExt cx="0" cy="0"/>
        </a:xfrm>
      </p:grpSpPr>
      <p:sp>
        <p:nvSpPr>
          <p:cNvPr id="95" name="Google Shape;95;p14"/>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6" name="Google Shape;96;p14"/>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97" name="Google Shape;97;p14"/>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8" name="Google Shape;98;p14"/>
          <p:cNvSpPr/>
          <p:nvPr>
            <p:ph idx="3" type="pic"/>
          </p:nvPr>
        </p:nvSpPr>
        <p:spPr>
          <a:xfrm>
            <a:off x="1354138" y="2733675"/>
            <a:ext cx="1030287" cy="923925"/>
          </a:xfrm>
          <a:prstGeom prst="rect">
            <a:avLst/>
          </a:prstGeom>
          <a:noFill/>
          <a:ln>
            <a:noFill/>
          </a:ln>
        </p:spPr>
      </p:sp>
      <p:sp>
        <p:nvSpPr>
          <p:cNvPr id="99" name="Google Shape;99;p14"/>
          <p:cNvSpPr/>
          <p:nvPr>
            <p:ph idx="4" type="pic"/>
          </p:nvPr>
        </p:nvSpPr>
        <p:spPr>
          <a:xfrm>
            <a:off x="3051394" y="2733675"/>
            <a:ext cx="1030287" cy="923925"/>
          </a:xfrm>
          <a:prstGeom prst="rect">
            <a:avLst/>
          </a:prstGeom>
          <a:noFill/>
          <a:ln>
            <a:noFill/>
          </a:ln>
        </p:spPr>
      </p:sp>
      <p:sp>
        <p:nvSpPr>
          <p:cNvPr id="100" name="Google Shape;100;p14"/>
          <p:cNvSpPr/>
          <p:nvPr>
            <p:ph idx="5" type="pic"/>
          </p:nvPr>
        </p:nvSpPr>
        <p:spPr>
          <a:xfrm>
            <a:off x="4748650" y="2733675"/>
            <a:ext cx="1030287" cy="923925"/>
          </a:xfrm>
          <a:prstGeom prst="rect">
            <a:avLst/>
          </a:prstGeom>
          <a:noFill/>
          <a:ln>
            <a:noFill/>
          </a:ln>
        </p:spPr>
      </p:sp>
      <p:sp>
        <p:nvSpPr>
          <p:cNvPr id="101" name="Google Shape;101;p14"/>
          <p:cNvSpPr/>
          <p:nvPr>
            <p:ph idx="6" type="pic"/>
          </p:nvPr>
        </p:nvSpPr>
        <p:spPr>
          <a:xfrm>
            <a:off x="6445906" y="2733675"/>
            <a:ext cx="1030287" cy="923925"/>
          </a:xfrm>
          <a:prstGeom prst="rect">
            <a:avLst/>
          </a:prstGeom>
          <a:noFill/>
          <a:ln>
            <a:noFill/>
          </a:ln>
        </p:spPr>
      </p:sp>
      <p:sp>
        <p:nvSpPr>
          <p:cNvPr id="102" name="Google Shape;102;p14"/>
          <p:cNvSpPr/>
          <p:nvPr>
            <p:ph idx="7" type="pic"/>
          </p:nvPr>
        </p:nvSpPr>
        <p:spPr>
          <a:xfrm>
            <a:off x="8143162" y="2733675"/>
            <a:ext cx="1030287" cy="923925"/>
          </a:xfrm>
          <a:prstGeom prst="rect">
            <a:avLst/>
          </a:prstGeom>
          <a:noFill/>
          <a:ln>
            <a:noFill/>
          </a:ln>
        </p:spPr>
      </p:sp>
      <p:sp>
        <p:nvSpPr>
          <p:cNvPr id="103" name="Google Shape;103;p14"/>
          <p:cNvSpPr/>
          <p:nvPr>
            <p:ph idx="8" type="pic"/>
          </p:nvPr>
        </p:nvSpPr>
        <p:spPr>
          <a:xfrm>
            <a:off x="9840416" y="2733675"/>
            <a:ext cx="1030287" cy="923925"/>
          </a:xfrm>
          <a:prstGeom prst="rect">
            <a:avLst/>
          </a:prstGeom>
          <a:noFill/>
          <a:ln>
            <a:noFill/>
          </a:ln>
        </p:spPr>
      </p:sp>
      <p:sp>
        <p:nvSpPr>
          <p:cNvPr id="104" name="Google Shape;104;p14"/>
          <p:cNvSpPr txBox="1"/>
          <p:nvPr>
            <p:ph idx="9" type="body"/>
          </p:nvPr>
        </p:nvSpPr>
        <p:spPr>
          <a:xfrm>
            <a:off x="1344706"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5" name="Google Shape;105;p14"/>
          <p:cNvSpPr txBox="1"/>
          <p:nvPr>
            <p:ph idx="13" type="body"/>
          </p:nvPr>
        </p:nvSpPr>
        <p:spPr>
          <a:xfrm>
            <a:off x="3043848"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6" name="Google Shape;106;p14"/>
          <p:cNvSpPr txBox="1"/>
          <p:nvPr>
            <p:ph idx="14" type="body"/>
          </p:nvPr>
        </p:nvSpPr>
        <p:spPr>
          <a:xfrm>
            <a:off x="4742990"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7" name="Google Shape;107;p14"/>
          <p:cNvSpPr txBox="1"/>
          <p:nvPr>
            <p:ph idx="15" type="body"/>
          </p:nvPr>
        </p:nvSpPr>
        <p:spPr>
          <a:xfrm>
            <a:off x="6442132"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8" name="Google Shape;108;p14"/>
          <p:cNvSpPr txBox="1"/>
          <p:nvPr>
            <p:ph idx="16" type="body"/>
          </p:nvPr>
        </p:nvSpPr>
        <p:spPr>
          <a:xfrm>
            <a:off x="8141274"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9" name="Google Shape;109;p14"/>
          <p:cNvSpPr txBox="1"/>
          <p:nvPr>
            <p:ph idx="17" type="body"/>
          </p:nvPr>
        </p:nvSpPr>
        <p:spPr>
          <a:xfrm>
            <a:off x="9840416"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10" name="Google Shape;110;p14"/>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8">
    <p:bg>
      <p:bgPr>
        <a:solidFill>
          <a:schemeClr val="lt1"/>
        </a:solidFill>
      </p:bgPr>
    </p:bg>
    <p:spTree>
      <p:nvGrpSpPr>
        <p:cNvPr id="111" name="Shape 111"/>
        <p:cNvGrpSpPr/>
        <p:nvPr/>
      </p:nvGrpSpPr>
      <p:grpSpPr>
        <a:xfrm>
          <a:off x="0" y="0"/>
          <a:ext cx="0" cy="0"/>
          <a:chOff x="0" y="0"/>
          <a:chExt cx="0" cy="0"/>
        </a:xfrm>
      </p:grpSpPr>
      <p:sp>
        <p:nvSpPr>
          <p:cNvPr id="112" name="Google Shape;112;p15"/>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3" name="Google Shape;113;p15"/>
          <p:cNvSpPr txBox="1"/>
          <p:nvPr>
            <p:ph type="ctrTitle"/>
          </p:nvPr>
        </p:nvSpPr>
        <p:spPr>
          <a:xfrm>
            <a:off x="223520" y="759087"/>
            <a:ext cx="5976367"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14" name="Google Shape;114;p15"/>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15" name="Google Shape;115;p15"/>
          <p:cNvPicPr preferRelativeResize="0"/>
          <p:nvPr/>
        </p:nvPicPr>
        <p:blipFill rotWithShape="1">
          <a:blip r:embed="rId2">
            <a:alphaModFix/>
          </a:blip>
          <a:srcRect b="0" l="0" r="0" t="0"/>
          <a:stretch/>
        </p:blipFill>
        <p:spPr>
          <a:xfrm>
            <a:off x="11790460" y="6467691"/>
            <a:ext cx="243840" cy="243840"/>
          </a:xfrm>
          <a:prstGeom prst="rect">
            <a:avLst/>
          </a:prstGeom>
          <a:noFill/>
          <a:ln>
            <a:noFill/>
          </a:ln>
        </p:spPr>
      </p:pic>
      <p:sp>
        <p:nvSpPr>
          <p:cNvPr id="116" name="Google Shape;116;p15"/>
          <p:cNvSpPr txBox="1"/>
          <p:nvPr>
            <p:ph idx="3" type="body"/>
          </p:nvPr>
        </p:nvSpPr>
        <p:spPr>
          <a:xfrm>
            <a:off x="223521" y="1873625"/>
            <a:ext cx="6055360" cy="38159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sz="1600">
                <a:solidFill>
                  <a:srgbClr val="444444"/>
                </a:solidFill>
                <a:latin typeface="Overpass"/>
                <a:ea typeface="Overpass"/>
                <a:cs typeface="Overpass"/>
                <a:sym typeface="Overpass"/>
              </a:defRPr>
            </a:lvl1pPr>
            <a:lvl2pPr indent="-317500" lvl="1" marL="9144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2pPr>
            <a:lvl3pPr indent="-317500" lvl="2" marL="13716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3pPr>
            <a:lvl4pPr indent="-317500" lvl="3" marL="18288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4pPr>
            <a:lvl5pPr indent="-317500" lvl="4" marL="22860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7" name="Google Shape;117;p15"/>
          <p:cNvSpPr/>
          <p:nvPr>
            <p:ph idx="4" type="pic"/>
          </p:nvPr>
        </p:nvSpPr>
        <p:spPr>
          <a:xfrm>
            <a:off x="6837363" y="0"/>
            <a:ext cx="5354637" cy="68580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118" name="Shape 118"/>
        <p:cNvGrpSpPr/>
        <p:nvPr/>
      </p:nvGrpSpPr>
      <p:grpSpPr>
        <a:xfrm>
          <a:off x="0" y="0"/>
          <a:ext cx="0" cy="0"/>
          <a:chOff x="0" y="0"/>
          <a:chExt cx="0" cy="0"/>
        </a:xfrm>
      </p:grpSpPr>
      <p:sp>
        <p:nvSpPr>
          <p:cNvPr id="119" name="Google Shape;119;p16"/>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0" name="Google Shape;120;p16"/>
          <p:cNvSpPr txBox="1"/>
          <p:nvPr>
            <p:ph type="ctrTitle"/>
          </p:nvPr>
        </p:nvSpPr>
        <p:spPr>
          <a:xfrm>
            <a:off x="223520" y="1063887"/>
            <a:ext cx="11360800" cy="2736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D5DDF"/>
              </a:buClr>
              <a:buSzPts val="4000"/>
              <a:buFont typeface="Oswald Medium"/>
              <a:buNone/>
              <a:defRPr sz="4267">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21" name="Google Shape;121;p16"/>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22" name="Google Shape;122;p16"/>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9">
    <p:bg>
      <p:bgPr>
        <a:solidFill>
          <a:schemeClr val="lt1"/>
        </a:solidFill>
      </p:bgPr>
    </p:bg>
    <p:spTree>
      <p:nvGrpSpPr>
        <p:cNvPr id="123" name="Shape 123"/>
        <p:cNvGrpSpPr/>
        <p:nvPr/>
      </p:nvGrpSpPr>
      <p:grpSpPr>
        <a:xfrm>
          <a:off x="0" y="0"/>
          <a:ext cx="0" cy="0"/>
          <a:chOff x="0" y="0"/>
          <a:chExt cx="0" cy="0"/>
        </a:xfrm>
      </p:grpSpPr>
      <p:sp>
        <p:nvSpPr>
          <p:cNvPr id="124" name="Google Shape;124;p17"/>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5" name="Google Shape;125;p17"/>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6" name="Google Shape;126;p17"/>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27" name="Google Shape;127;p17"/>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28" name="Google Shape;128;p17"/>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0">
    <p:bg>
      <p:bgPr>
        <a:solidFill>
          <a:schemeClr val="lt1"/>
        </a:solidFill>
      </p:bgPr>
    </p:bg>
    <p:spTree>
      <p:nvGrpSpPr>
        <p:cNvPr id="129" name="Shape 129"/>
        <p:cNvGrpSpPr/>
        <p:nvPr/>
      </p:nvGrpSpPr>
      <p:grpSpPr>
        <a:xfrm>
          <a:off x="0" y="0"/>
          <a:ext cx="0" cy="0"/>
          <a:chOff x="0" y="0"/>
          <a:chExt cx="0" cy="0"/>
        </a:xfrm>
      </p:grpSpPr>
      <p:sp>
        <p:nvSpPr>
          <p:cNvPr id="130" name="Google Shape;130;p18"/>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1" name="Google Shape;131;p18"/>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2" name="Google Shape;132;p18"/>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33" name="Google Shape;133;p18"/>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4" name="Google Shape;134;p18"/>
          <p:cNvSpPr txBox="1"/>
          <p:nvPr>
            <p:ph idx="3" type="body"/>
          </p:nvPr>
        </p:nvSpPr>
        <p:spPr>
          <a:xfrm>
            <a:off x="223838" y="1649413"/>
            <a:ext cx="11422062" cy="415925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pic>
        <p:nvPicPr>
          <p:cNvPr id="135" name="Google Shape;135;p18"/>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4">
  <p:cSld name="1_Blank 10_1">
    <p:bg>
      <p:bgPr>
        <a:solidFill>
          <a:schemeClr val="lt1"/>
        </a:solidFill>
      </p:bgPr>
    </p:bg>
    <p:spTree>
      <p:nvGrpSpPr>
        <p:cNvPr id="136" name="Shape 136"/>
        <p:cNvGrpSpPr/>
        <p:nvPr/>
      </p:nvGrpSpPr>
      <p:grpSpPr>
        <a:xfrm>
          <a:off x="0" y="0"/>
          <a:ext cx="0" cy="0"/>
          <a:chOff x="0" y="0"/>
          <a:chExt cx="0" cy="0"/>
        </a:xfrm>
      </p:grpSpPr>
      <p:sp>
        <p:nvSpPr>
          <p:cNvPr id="137" name="Google Shape;137;p19"/>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 name="Google Shape;138;p19"/>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39" name="Google Shape;139;p19"/>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140" name="Google Shape;140;p19"/>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41" name="Google Shape;141;p19"/>
          <p:cNvSpPr/>
          <p:nvPr>
            <p:ph idx="3" type="pic"/>
          </p:nvPr>
        </p:nvSpPr>
        <p:spPr>
          <a:xfrm>
            <a:off x="333250" y="1675025"/>
            <a:ext cx="11418900" cy="4542900"/>
          </a:xfrm>
          <a:prstGeom prst="rect">
            <a:avLst/>
          </a:prstGeom>
          <a:noFill/>
          <a:ln>
            <a:noFill/>
          </a:ln>
        </p:spPr>
      </p:sp>
      <p:pic>
        <p:nvPicPr>
          <p:cNvPr id="142" name="Google Shape;142;p19"/>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1">
    <p:bg>
      <p:bgPr>
        <a:solidFill>
          <a:schemeClr val="lt1"/>
        </a:solidFill>
      </p:bgPr>
    </p:bg>
    <p:spTree>
      <p:nvGrpSpPr>
        <p:cNvPr id="143" name="Shape 143"/>
        <p:cNvGrpSpPr/>
        <p:nvPr/>
      </p:nvGrpSpPr>
      <p:grpSpPr>
        <a:xfrm>
          <a:off x="0" y="0"/>
          <a:ext cx="0" cy="0"/>
          <a:chOff x="0" y="0"/>
          <a:chExt cx="0" cy="0"/>
        </a:xfrm>
      </p:grpSpPr>
      <p:sp>
        <p:nvSpPr>
          <p:cNvPr id="144" name="Google Shape;144;p20"/>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 name="Google Shape;145;p20"/>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6" name="Google Shape;146;p20"/>
          <p:cNvSpPr txBox="1"/>
          <p:nvPr>
            <p:ph type="ctrTitle"/>
          </p:nvPr>
        </p:nvSpPr>
        <p:spPr>
          <a:xfrm>
            <a:off x="223520" y="759087"/>
            <a:ext cx="5989021"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47" name="Google Shape;147;p20"/>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8" name="Google Shape;148;p20"/>
          <p:cNvSpPr txBox="1"/>
          <p:nvPr>
            <p:ph idx="3" type="body"/>
          </p:nvPr>
        </p:nvSpPr>
        <p:spPr>
          <a:xfrm>
            <a:off x="223850" y="1649425"/>
            <a:ext cx="5590500" cy="4159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228600" lvl="2" marL="1371600" algn="l">
              <a:lnSpc>
                <a:spcPct val="115000"/>
              </a:lnSpc>
              <a:spcBef>
                <a:spcPts val="0"/>
              </a:spcBef>
              <a:spcAft>
                <a:spcPts val="0"/>
              </a:spcAft>
              <a:buClr>
                <a:schemeClr val="lt1"/>
              </a:buClr>
              <a:buSzPts val="1400"/>
              <a:buNone/>
              <a:defRPr>
                <a:solidFill>
                  <a:schemeClr val="lt1"/>
                </a:solidFill>
              </a:defRPr>
            </a:lvl3pPr>
            <a:lvl4pPr indent="-228600" lvl="3" marL="1828800" algn="l">
              <a:lnSpc>
                <a:spcPct val="115000"/>
              </a:lnSpc>
              <a:spcBef>
                <a:spcPts val="0"/>
              </a:spcBef>
              <a:spcAft>
                <a:spcPts val="0"/>
              </a:spcAft>
              <a:buClr>
                <a:schemeClr val="lt1"/>
              </a:buClr>
              <a:buSzPts val="1400"/>
              <a:buNone/>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149" name="Google Shape;149;p20"/>
          <p:cNvSpPr txBox="1"/>
          <p:nvPr>
            <p:ph idx="4" type="body"/>
          </p:nvPr>
        </p:nvSpPr>
        <p:spPr>
          <a:xfrm>
            <a:off x="6096000" y="1649413"/>
            <a:ext cx="5235668" cy="415925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pic>
        <p:nvPicPr>
          <p:cNvPr id="150" name="Google Shape;150;p20"/>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18" name="Shape 18"/>
        <p:cNvGrpSpPr/>
        <p:nvPr/>
      </p:nvGrpSpPr>
      <p:grpSpPr>
        <a:xfrm>
          <a:off x="0" y="0"/>
          <a:ext cx="0" cy="0"/>
          <a:chOff x="0" y="0"/>
          <a:chExt cx="0" cy="0"/>
        </a:xfrm>
      </p:grpSpPr>
      <p:sp>
        <p:nvSpPr>
          <p:cNvPr id="19" name="Google Shape;19;p3"/>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0" name="Google Shape;20;p3"/>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3"/>
          <p:cNvSpPr txBox="1"/>
          <p:nvPr>
            <p:ph type="ctrTitle"/>
          </p:nvPr>
        </p:nvSpPr>
        <p:spPr>
          <a:xfrm>
            <a:off x="223520" y="1063887"/>
            <a:ext cx="11360800" cy="2736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000"/>
              <a:buFont typeface="Oswald Medium"/>
              <a:buNone/>
              <a:defRPr sz="4267">
                <a:solidFill>
                  <a:srgbClr val="F3F3F3"/>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22" name="Google Shape;22;p3"/>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23" name="Google Shape;23;p3"/>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0C183A"/>
        </a:solidFill>
      </p:bgPr>
    </p:bg>
    <p:spTree>
      <p:nvGrpSpPr>
        <p:cNvPr id="151" name="Shape 151"/>
        <p:cNvGrpSpPr/>
        <p:nvPr/>
      </p:nvGrpSpPr>
      <p:grpSpPr>
        <a:xfrm>
          <a:off x="0" y="0"/>
          <a:ext cx="0" cy="0"/>
          <a:chOff x="0" y="0"/>
          <a:chExt cx="0" cy="0"/>
        </a:xfrm>
      </p:grpSpPr>
      <p:pic>
        <p:nvPicPr>
          <p:cNvPr id="152" name="Google Shape;152;p21"/>
          <p:cNvPicPr preferRelativeResize="0"/>
          <p:nvPr/>
        </p:nvPicPr>
        <p:blipFill rotWithShape="1">
          <a:blip r:embed="rId2">
            <a:alphaModFix/>
          </a:blip>
          <a:srcRect b="228" l="0" r="0" t="228"/>
          <a:stretch/>
        </p:blipFill>
        <p:spPr>
          <a:xfrm>
            <a:off x="5185688" y="3202026"/>
            <a:ext cx="1820625" cy="4539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53" name="Shape 15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24" name="Shape 24"/>
        <p:cNvGrpSpPr/>
        <p:nvPr/>
      </p:nvGrpSpPr>
      <p:grpSpPr>
        <a:xfrm>
          <a:off x="0" y="0"/>
          <a:ext cx="0" cy="0"/>
          <a:chOff x="0" y="0"/>
          <a:chExt cx="0" cy="0"/>
        </a:xfrm>
      </p:grpSpPr>
      <p:sp>
        <p:nvSpPr>
          <p:cNvPr id="25" name="Google Shape;25;p4"/>
          <p:cNvSpPr/>
          <p:nvPr>
            <p:ph idx="2" type="pic"/>
          </p:nvPr>
        </p:nvSpPr>
        <p:spPr>
          <a:xfrm>
            <a:off x="4805850" y="2025825"/>
            <a:ext cx="7103700" cy="2736900"/>
          </a:xfrm>
          <a:prstGeom prst="rect">
            <a:avLst/>
          </a:prstGeom>
          <a:noFill/>
          <a:ln>
            <a:noFill/>
          </a:ln>
        </p:spPr>
      </p:sp>
      <p:sp>
        <p:nvSpPr>
          <p:cNvPr id="26" name="Google Shape;26;p4"/>
          <p:cNvSpPr txBox="1"/>
          <p:nvPr>
            <p:ph idx="12" type="sldNum"/>
          </p:nvPr>
        </p:nvSpPr>
        <p:spPr>
          <a:xfrm>
            <a:off x="11296610" y="6217622"/>
            <a:ext cx="731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8" name="Google Shape;28;p4"/>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9" name="Google Shape;29;p4"/>
          <p:cNvSpPr txBox="1"/>
          <p:nvPr>
            <p:ph type="ctrTitle"/>
          </p:nvPr>
        </p:nvSpPr>
        <p:spPr>
          <a:xfrm>
            <a:off x="223520" y="2060600"/>
            <a:ext cx="4479109" cy="2736800"/>
          </a:xfrm>
          <a:prstGeom prst="rect">
            <a:avLst/>
          </a:prstGeom>
          <a:noFill/>
          <a:ln>
            <a:noFill/>
          </a:ln>
        </p:spPr>
        <p:txBody>
          <a:bodyPr anchorCtr="0" anchor="ctr" bIns="91425" lIns="91425" spcFirstLastPara="1" rIns="91425" wrap="square" tIns="91425">
            <a:noAutofit/>
          </a:bodyPr>
          <a:lstStyle>
            <a:lvl1pPr lvl="0" algn="l">
              <a:lnSpc>
                <a:spcPct val="114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30" name="Google Shape;30;p4"/>
          <p:cNvSpPr txBox="1"/>
          <p:nvPr>
            <p:ph idx="4" type="body"/>
          </p:nvPr>
        </p:nvSpPr>
        <p:spPr>
          <a:xfrm>
            <a:off x="213995" y="5589240"/>
            <a:ext cx="11418888" cy="600075"/>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bg>
      <p:bgPr>
        <a:solidFill>
          <a:schemeClr val="lt1"/>
        </a:solidFill>
      </p:bgPr>
    </p:bg>
    <p:spTree>
      <p:nvGrpSpPr>
        <p:cNvPr id="31" name="Shape 31"/>
        <p:cNvGrpSpPr/>
        <p:nvPr/>
      </p:nvGrpSpPr>
      <p:grpSpPr>
        <a:xfrm>
          <a:off x="0" y="0"/>
          <a:ext cx="0" cy="0"/>
          <a:chOff x="0" y="0"/>
          <a:chExt cx="0" cy="0"/>
        </a:xfrm>
      </p:grpSpPr>
      <p:sp>
        <p:nvSpPr>
          <p:cNvPr id="32" name="Google Shape;32;p5"/>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3" name="Google Shape;33;p5"/>
          <p:cNvSpPr txBox="1"/>
          <p:nvPr>
            <p:ph type="ctrTitle"/>
          </p:nvPr>
        </p:nvSpPr>
        <p:spPr>
          <a:xfrm>
            <a:off x="223520" y="759087"/>
            <a:ext cx="439792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34" name="Google Shape;34;p5"/>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5" name="Google Shape;35;p5"/>
          <p:cNvSpPr txBox="1"/>
          <p:nvPr>
            <p:ph idx="3" type="body"/>
          </p:nvPr>
        </p:nvSpPr>
        <p:spPr>
          <a:xfrm>
            <a:off x="223521" y="1873625"/>
            <a:ext cx="4456055" cy="3815976"/>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Font typeface="Overpass"/>
              <a:buChar char="+"/>
              <a:defRPr sz="1600">
                <a:solidFill>
                  <a:srgbClr val="444444"/>
                </a:solidFill>
                <a:latin typeface="Overpass"/>
                <a:ea typeface="Overpass"/>
                <a:cs typeface="Overpass"/>
                <a:sym typeface="Overpass"/>
              </a:defRPr>
            </a:lvl1pPr>
            <a:lvl2pPr indent="-317500" lvl="1" marL="9144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2pPr>
            <a:lvl3pPr indent="-317500" lvl="2" marL="13716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3pPr>
            <a:lvl4pPr indent="-317500" lvl="3" marL="18288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4pPr>
            <a:lvl5pPr indent="-317500" lvl="4" marL="22860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6" name="Google Shape;36;p5"/>
          <p:cNvSpPr/>
          <p:nvPr>
            <p:ph idx="4" type="pic"/>
          </p:nvPr>
        </p:nvSpPr>
        <p:spPr>
          <a:xfrm>
            <a:off x="5342965" y="1165412"/>
            <a:ext cx="6849035" cy="4563035"/>
          </a:xfrm>
          <a:prstGeom prst="rect">
            <a:avLst/>
          </a:prstGeom>
          <a:noFill/>
          <a:ln>
            <a:noFill/>
          </a:ln>
        </p:spPr>
      </p:sp>
      <p:pic>
        <p:nvPicPr>
          <p:cNvPr id="37" name="Google Shape;37;p5"/>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2">
    <p:bg>
      <p:bgPr>
        <a:solidFill>
          <a:schemeClr val="lt1"/>
        </a:solidFill>
      </p:bgPr>
    </p:bg>
    <p:spTree>
      <p:nvGrpSpPr>
        <p:cNvPr id="38" name="Shape 38"/>
        <p:cNvGrpSpPr/>
        <p:nvPr/>
      </p:nvGrpSpPr>
      <p:grpSpPr>
        <a:xfrm>
          <a:off x="0" y="0"/>
          <a:ext cx="0" cy="0"/>
          <a:chOff x="0" y="0"/>
          <a:chExt cx="0" cy="0"/>
        </a:xfrm>
      </p:grpSpPr>
      <p:sp>
        <p:nvSpPr>
          <p:cNvPr id="39" name="Google Shape;39;p6"/>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6"/>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41" name="Google Shape;41;p6"/>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42" name="Google Shape;42;p6"/>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1_Blank 2_1">
    <p:bg>
      <p:bgPr>
        <a:solidFill>
          <a:schemeClr val="lt1"/>
        </a:solidFill>
      </p:bgPr>
    </p:bg>
    <p:spTree>
      <p:nvGrpSpPr>
        <p:cNvPr id="43" name="Shape 43"/>
        <p:cNvGrpSpPr/>
        <p:nvPr/>
      </p:nvGrpSpPr>
      <p:grpSpPr>
        <a:xfrm>
          <a:off x="0" y="0"/>
          <a:ext cx="0" cy="0"/>
          <a:chOff x="0" y="0"/>
          <a:chExt cx="0" cy="0"/>
        </a:xfrm>
      </p:grpSpPr>
      <p:sp>
        <p:nvSpPr>
          <p:cNvPr id="44" name="Google Shape;44;p7"/>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45" name="Google Shape;45;p7"/>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46" name="Google Shape;46;p7"/>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47" name="Google Shape;47;p7"/>
          <p:cNvSpPr/>
          <p:nvPr>
            <p:ph idx="3" type="pic"/>
          </p:nvPr>
        </p:nvSpPr>
        <p:spPr>
          <a:xfrm>
            <a:off x="391575" y="2316925"/>
            <a:ext cx="5379000" cy="3704400"/>
          </a:xfrm>
          <a:prstGeom prst="rect">
            <a:avLst/>
          </a:prstGeom>
          <a:noFill/>
          <a:ln>
            <a:noFill/>
          </a:ln>
        </p:spPr>
      </p:sp>
      <p:sp>
        <p:nvSpPr>
          <p:cNvPr id="48" name="Google Shape;48;p7"/>
          <p:cNvSpPr/>
          <p:nvPr>
            <p:ph idx="4" type="pic"/>
          </p:nvPr>
        </p:nvSpPr>
        <p:spPr>
          <a:xfrm>
            <a:off x="6039350" y="2316925"/>
            <a:ext cx="5379000" cy="3704400"/>
          </a:xfrm>
          <a:prstGeom prst="rect">
            <a:avLst/>
          </a:prstGeom>
          <a:noFill/>
          <a:ln>
            <a:noFill/>
          </a:ln>
        </p:spPr>
      </p:sp>
      <p:sp>
        <p:nvSpPr>
          <p:cNvPr id="49" name="Google Shape;49;p7"/>
          <p:cNvSpPr txBox="1"/>
          <p:nvPr>
            <p:ph idx="5" type="body"/>
          </p:nvPr>
        </p:nvSpPr>
        <p:spPr>
          <a:xfrm>
            <a:off x="223521" y="1532966"/>
            <a:ext cx="11466600" cy="618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SzPts val="1800"/>
              <a:buFont typeface="Overpass"/>
              <a:buNone/>
              <a:defRPr sz="16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2pPr>
            <a:lvl3pPr indent="-228600" lvl="2" marL="13716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3pPr>
            <a:lvl4pPr indent="-228600" lvl="3" marL="18288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4pPr>
            <a:lvl5pPr indent="-228600" lvl="4" marL="22860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50" name="Google Shape;50;p7"/>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3">
    <p:bg>
      <p:bgPr>
        <a:solidFill>
          <a:schemeClr val="lt1"/>
        </a:solidFill>
      </p:bgPr>
    </p:bg>
    <p:spTree>
      <p:nvGrpSpPr>
        <p:cNvPr id="51" name="Shape 51"/>
        <p:cNvGrpSpPr/>
        <p:nvPr/>
      </p:nvGrpSpPr>
      <p:grpSpPr>
        <a:xfrm>
          <a:off x="0" y="0"/>
          <a:ext cx="0" cy="0"/>
          <a:chOff x="0" y="0"/>
          <a:chExt cx="0" cy="0"/>
        </a:xfrm>
      </p:grpSpPr>
      <p:sp>
        <p:nvSpPr>
          <p:cNvPr id="52" name="Google Shape;52;p8"/>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 name="Google Shape;53;p8"/>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4" name="Google Shape;54;p8"/>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 name="Google Shape;55;p8"/>
          <p:cNvSpPr txBox="1"/>
          <p:nvPr>
            <p:ph idx="3" type="body"/>
          </p:nvPr>
        </p:nvSpPr>
        <p:spPr>
          <a:xfrm>
            <a:off x="223521" y="1532966"/>
            <a:ext cx="11466455" cy="618563"/>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Font typeface="Overpass"/>
              <a:buNone/>
              <a:defRPr sz="16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2pPr>
            <a:lvl3pPr indent="-228600" lvl="2" marL="13716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3pPr>
            <a:lvl4pPr indent="-228600" lvl="3" marL="18288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4pPr>
            <a:lvl5pPr indent="-228600" lvl="4" marL="22860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56" name="Google Shape;56;p8"/>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4">
    <p:bg>
      <p:bgPr>
        <a:solidFill>
          <a:schemeClr val="lt1"/>
        </a:solidFill>
      </p:bgPr>
    </p:bg>
    <p:spTree>
      <p:nvGrpSpPr>
        <p:cNvPr id="57" name="Shape 57"/>
        <p:cNvGrpSpPr/>
        <p:nvPr/>
      </p:nvGrpSpPr>
      <p:grpSpPr>
        <a:xfrm>
          <a:off x="0" y="0"/>
          <a:ext cx="0" cy="0"/>
          <a:chOff x="0" y="0"/>
          <a:chExt cx="0" cy="0"/>
        </a:xfrm>
      </p:grpSpPr>
      <p:sp>
        <p:nvSpPr>
          <p:cNvPr id="58" name="Google Shape;58;p9"/>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9" name="Google Shape;59;p9"/>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60" name="Google Shape;60;p9"/>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1" name="Google Shape;61;p9"/>
          <p:cNvSpPr txBox="1"/>
          <p:nvPr>
            <p:ph idx="3" type="body"/>
          </p:nvPr>
        </p:nvSpPr>
        <p:spPr>
          <a:xfrm>
            <a:off x="223838" y="1649413"/>
            <a:ext cx="11422062" cy="415925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sz="1600">
                <a:latin typeface="Overpass"/>
                <a:ea typeface="Overpass"/>
                <a:cs typeface="Overpass"/>
                <a:sym typeface="Overpass"/>
              </a:defRPr>
            </a:lvl1pPr>
            <a:lvl2pPr indent="-228600" lvl="1" marL="914400" algn="l">
              <a:lnSpc>
                <a:spcPct val="115000"/>
              </a:lnSpc>
              <a:spcBef>
                <a:spcPts val="0"/>
              </a:spcBef>
              <a:spcAft>
                <a:spcPts val="0"/>
              </a:spcAft>
              <a:buSzPts val="1400"/>
              <a:buNone/>
              <a:defRPr/>
            </a:lvl2pPr>
            <a:lvl3pPr indent="-228600" lvl="2" marL="1371600" algn="l">
              <a:lnSpc>
                <a:spcPct val="115000"/>
              </a:lnSpc>
              <a:spcBef>
                <a:spcPts val="0"/>
              </a:spcBef>
              <a:spcAft>
                <a:spcPts val="0"/>
              </a:spcAft>
              <a:buSzPts val="1400"/>
              <a:buNone/>
              <a:defRPr/>
            </a:lvl3pPr>
            <a:lvl4pPr indent="-228600" lvl="3" marL="1828800" algn="l">
              <a:lnSpc>
                <a:spcPct val="115000"/>
              </a:lnSpc>
              <a:spcBef>
                <a:spcPts val="0"/>
              </a:spcBef>
              <a:spcAft>
                <a:spcPts val="0"/>
              </a:spcAft>
              <a:buSzPts val="1400"/>
              <a:buNone/>
              <a:defRPr/>
            </a:lvl4pPr>
            <a:lvl5pPr indent="-228600" lvl="4" marL="2286000" algn="l">
              <a:lnSpc>
                <a:spcPct val="115000"/>
              </a:lnSpc>
              <a:spcBef>
                <a:spcPts val="0"/>
              </a:spcBef>
              <a:spcAft>
                <a:spcPts val="0"/>
              </a:spcAft>
              <a:buSzPts val="1400"/>
              <a:buNone/>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62" name="Google Shape;62;p9"/>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1_Blank 4_1">
    <p:bg>
      <p:bgPr>
        <a:solidFill>
          <a:schemeClr val="lt1"/>
        </a:solidFill>
      </p:bgPr>
    </p:bg>
    <p:spTree>
      <p:nvGrpSpPr>
        <p:cNvPr id="63" name="Shape 63"/>
        <p:cNvGrpSpPr/>
        <p:nvPr/>
      </p:nvGrpSpPr>
      <p:grpSpPr>
        <a:xfrm>
          <a:off x="0" y="0"/>
          <a:ext cx="0" cy="0"/>
          <a:chOff x="0" y="0"/>
          <a:chExt cx="0" cy="0"/>
        </a:xfrm>
      </p:grpSpPr>
      <p:sp>
        <p:nvSpPr>
          <p:cNvPr id="64" name="Google Shape;64;p10"/>
          <p:cNvSpPr/>
          <p:nvPr>
            <p:ph idx="2" type="pic"/>
          </p:nvPr>
        </p:nvSpPr>
        <p:spPr>
          <a:xfrm>
            <a:off x="269550" y="1605813"/>
            <a:ext cx="11652900" cy="4635900"/>
          </a:xfrm>
          <a:prstGeom prst="rect">
            <a:avLst/>
          </a:prstGeom>
          <a:noFill/>
          <a:ln>
            <a:noFill/>
          </a:ln>
        </p:spPr>
      </p:sp>
      <p:sp>
        <p:nvSpPr>
          <p:cNvPr id="65" name="Google Shape;65;p10"/>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66" name="Google Shape;66;p10"/>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67" name="Google Shape;67;p10"/>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68" name="Google Shape;68;p10"/>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1"/>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12" name="Google Shape;12;p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13.xml"/><Relationship Id="rId5" Type="http://schemas.openxmlformats.org/officeDocument/2006/relationships/slide" Target="/ppt/slides/slide5.xml"/><Relationship Id="rId6" Type="http://schemas.openxmlformats.org/officeDocument/2006/relationships/slide" Target="/ppt/slides/slide8.xml"/><Relationship Id="rId7" Type="http://schemas.openxmlformats.org/officeDocument/2006/relationships/slide" Target="/ppt/slides/slide8.xml"/><Relationship Id="rId8" Type="http://schemas.openxmlformats.org/officeDocument/2006/relationships/slide" Target="/ppt/slid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hyperlink" Target="mailto:support@density.i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hyperlink" Target="mailto:support@density.io" TargetMode="External"/><Relationship Id="rId4" Type="http://schemas.openxmlformats.org/officeDocument/2006/relationships/image" Target="../media/image9.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hyperlink" Target="https://www.density.io/Density-Unit-Setup-1.0.0.pdf" TargetMode="External"/><Relationship Id="rId4" Type="http://schemas.openxmlformats.org/officeDocument/2006/relationships/hyperlink" Target="https://support.density.io/hc/en-us/articles/1260805309750-Network-Requirements" TargetMode="External"/><Relationship Id="rId5" Type="http://schemas.openxmlformats.org/officeDocument/2006/relationships/hyperlink" Target="https://mobile.density.i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3"/>
          <p:cNvPicPr preferRelativeResize="0"/>
          <p:nvPr>
            <p:ph idx="2" type="pic"/>
          </p:nvPr>
        </p:nvPicPr>
        <p:blipFill rotWithShape="1">
          <a:blip r:embed="rId3">
            <a:alphaModFix/>
          </a:blip>
          <a:srcRect b="7504" l="0" r="0" t="7504"/>
          <a:stretch/>
        </p:blipFill>
        <p:spPr>
          <a:xfrm>
            <a:off x="269550" y="1682013"/>
            <a:ext cx="11652900" cy="4635899"/>
          </a:xfrm>
          <a:prstGeom prst="rect">
            <a:avLst/>
          </a:prstGeom>
        </p:spPr>
      </p:pic>
      <p:sp>
        <p:nvSpPr>
          <p:cNvPr id="160" name="Google Shape;160;p23"/>
          <p:cNvSpPr txBox="1"/>
          <p:nvPr>
            <p:ph type="ctrTitle"/>
          </p:nvPr>
        </p:nvSpPr>
        <p:spPr>
          <a:xfrm>
            <a:off x="223520" y="759087"/>
            <a:ext cx="11421600" cy="78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latin typeface="Helvetica Neue"/>
                <a:ea typeface="Helvetica Neue"/>
                <a:cs typeface="Helvetica Neue"/>
                <a:sym typeface="Helvetica Neue"/>
              </a:rPr>
              <a:t>Open Area Sensor Replacement Guide</a:t>
            </a:r>
            <a:endParaRPr sz="2270">
              <a:solidFill>
                <a:schemeClr val="dk1"/>
              </a:solidFill>
            </a:endParaRPr>
          </a:p>
        </p:txBody>
      </p:sp>
      <p:sp>
        <p:nvSpPr>
          <p:cNvPr id="161" name="Google Shape;161;p23"/>
          <p:cNvSpPr txBox="1"/>
          <p:nvPr>
            <p:ph idx="1" type="body"/>
          </p:nvPr>
        </p:nvSpPr>
        <p:spPr>
          <a:xfrm>
            <a:off x="213995" y="6173688"/>
            <a:ext cx="11418900" cy="60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US"/>
              <a:t>© 2025 DENSITY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grpSp>
        <p:nvGrpSpPr>
          <p:cNvPr id="280" name="Google Shape;280;p32"/>
          <p:cNvGrpSpPr/>
          <p:nvPr/>
        </p:nvGrpSpPr>
        <p:grpSpPr>
          <a:xfrm>
            <a:off x="240600" y="304800"/>
            <a:ext cx="3599400" cy="1108200"/>
            <a:chOff x="240600" y="1720800"/>
            <a:chExt cx="3599400" cy="1108200"/>
          </a:xfrm>
        </p:grpSpPr>
        <p:cxnSp>
          <p:nvCxnSpPr>
            <p:cNvPr id="281" name="Google Shape;281;p32"/>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82" name="Google Shape;282;p32"/>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2: Remove defective Open Area sensor</a:t>
              </a:r>
              <a:endParaRPr b="1" sz="1200">
                <a:latin typeface="Helvetica Neue"/>
                <a:ea typeface="Helvetica Neue"/>
                <a:cs typeface="Helvetica Neue"/>
                <a:sym typeface="Helvetica Neue"/>
              </a:endParaRPr>
            </a:p>
          </p:txBody>
        </p:sp>
        <p:sp>
          <p:nvSpPr>
            <p:cNvPr id="283" name="Google Shape;283;p32"/>
            <p:cNvSpPr txBox="1"/>
            <p:nvPr/>
          </p:nvSpPr>
          <p:spPr>
            <a:xfrm>
              <a:off x="240600" y="2090100"/>
              <a:ext cx="359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Remove the Open Area sensor by unthreading the sensor from the bracket. Rotate the sensor clockwise to remove. </a:t>
              </a:r>
              <a:endParaRPr sz="1200">
                <a:solidFill>
                  <a:schemeClr val="dk1"/>
                </a:solidFill>
                <a:latin typeface="Helvetica Neue"/>
                <a:ea typeface="Helvetica Neue"/>
                <a:cs typeface="Helvetica Neue"/>
                <a:sym typeface="Helvetica Neue"/>
              </a:endParaRPr>
            </a:p>
          </p:txBody>
        </p:sp>
      </p:grpSp>
      <p:cxnSp>
        <p:nvCxnSpPr>
          <p:cNvPr id="284" name="Google Shape;284;p32"/>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285" name="Google Shape;285;p32"/>
          <p:cNvPicPr preferRelativeResize="0"/>
          <p:nvPr/>
        </p:nvPicPr>
        <p:blipFill>
          <a:blip r:embed="rId3">
            <a:alphaModFix/>
          </a:blip>
          <a:stretch>
            <a:fillRect/>
          </a:stretch>
        </p:blipFill>
        <p:spPr>
          <a:xfrm>
            <a:off x="476938" y="3527625"/>
            <a:ext cx="3289175" cy="2249650"/>
          </a:xfrm>
          <a:prstGeom prst="rect">
            <a:avLst/>
          </a:prstGeom>
          <a:noFill/>
          <a:ln>
            <a:noFill/>
          </a:ln>
        </p:spPr>
      </p:pic>
      <p:pic>
        <p:nvPicPr>
          <p:cNvPr id="286" name="Google Shape;286;p32"/>
          <p:cNvPicPr preferRelativeResize="0"/>
          <p:nvPr/>
        </p:nvPicPr>
        <p:blipFill>
          <a:blip r:embed="rId4">
            <a:alphaModFix/>
          </a:blip>
          <a:stretch>
            <a:fillRect/>
          </a:stretch>
        </p:blipFill>
        <p:spPr>
          <a:xfrm>
            <a:off x="4574225" y="1173475"/>
            <a:ext cx="6819900" cy="3819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pSp>
        <p:nvGrpSpPr>
          <p:cNvPr id="292" name="Google Shape;292;p33"/>
          <p:cNvGrpSpPr/>
          <p:nvPr/>
        </p:nvGrpSpPr>
        <p:grpSpPr>
          <a:xfrm>
            <a:off x="240600" y="304800"/>
            <a:ext cx="3599400" cy="1846800"/>
            <a:chOff x="240600" y="1720800"/>
            <a:chExt cx="3599400" cy="1846800"/>
          </a:xfrm>
        </p:grpSpPr>
        <p:cxnSp>
          <p:nvCxnSpPr>
            <p:cNvPr id="293" name="Google Shape;293;p33"/>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94" name="Google Shape;294;p33"/>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3: Attach replacement Open Area sensor</a:t>
              </a:r>
              <a:endParaRPr b="1" sz="1200">
                <a:latin typeface="Helvetica Neue"/>
                <a:ea typeface="Helvetica Neue"/>
                <a:cs typeface="Helvetica Neue"/>
                <a:sym typeface="Helvetica Neue"/>
              </a:endParaRPr>
            </a:p>
          </p:txBody>
        </p:sp>
        <p:sp>
          <p:nvSpPr>
            <p:cNvPr id="295" name="Google Shape;295;p33"/>
            <p:cNvSpPr txBox="1"/>
            <p:nvPr/>
          </p:nvSpPr>
          <p:spPr>
            <a:xfrm>
              <a:off x="240600" y="2090100"/>
              <a:ext cx="35994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Attach the Open Area sensor by threading onto the bracket. </a:t>
              </a:r>
              <a:br>
                <a:rPr lang="en-US" sz="1200">
                  <a:solidFill>
                    <a:schemeClr val="dk1"/>
                  </a:solidFill>
                  <a:latin typeface="Helvetica Neue"/>
                  <a:ea typeface="Helvetica Neue"/>
                  <a:cs typeface="Helvetica Neue"/>
                  <a:sym typeface="Helvetica Neue"/>
                </a:rPr>
              </a:b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Screw the unit on all the way until it stops (do not overtighten), then if needed, loosen the sensor </a:t>
              </a:r>
              <a:r>
                <a:rPr lang="en-US" sz="1200">
                  <a:solidFill>
                    <a:schemeClr val="dk1"/>
                  </a:solidFill>
                  <a:latin typeface="Helvetica Neue"/>
                  <a:ea typeface="Helvetica Neue"/>
                  <a:cs typeface="Helvetica Neue"/>
                  <a:sym typeface="Helvetica Neue"/>
                </a:rPr>
                <a:t>until it</a:t>
              </a:r>
              <a:r>
                <a:rPr lang="en-US" sz="1200">
                  <a:solidFill>
                    <a:schemeClr val="dk1"/>
                  </a:solidFill>
                  <a:latin typeface="Helvetica Neue"/>
                  <a:ea typeface="Helvetica Neue"/>
                  <a:cs typeface="Helvetica Neue"/>
                  <a:sym typeface="Helvetica Neue"/>
                </a:rPr>
                <a:t> is in the correct orientation as the previous sensor.</a:t>
              </a:r>
              <a:endParaRPr sz="1200">
                <a:solidFill>
                  <a:schemeClr val="dk1"/>
                </a:solidFill>
                <a:latin typeface="Helvetica Neue"/>
                <a:ea typeface="Helvetica Neue"/>
                <a:cs typeface="Helvetica Neue"/>
                <a:sym typeface="Helvetica Neue"/>
              </a:endParaRPr>
            </a:p>
          </p:txBody>
        </p:sp>
      </p:grpSp>
      <p:cxnSp>
        <p:nvCxnSpPr>
          <p:cNvPr id="296" name="Google Shape;296;p33"/>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297" name="Google Shape;297;p33"/>
          <p:cNvPicPr preferRelativeResize="0"/>
          <p:nvPr/>
        </p:nvPicPr>
        <p:blipFill>
          <a:blip r:embed="rId3">
            <a:alphaModFix/>
          </a:blip>
          <a:stretch>
            <a:fillRect/>
          </a:stretch>
        </p:blipFill>
        <p:spPr>
          <a:xfrm>
            <a:off x="4694775" y="1166149"/>
            <a:ext cx="6526299" cy="3073650"/>
          </a:xfrm>
          <a:prstGeom prst="rect">
            <a:avLst/>
          </a:prstGeom>
          <a:noFill/>
          <a:ln>
            <a:noFill/>
          </a:ln>
        </p:spPr>
      </p:pic>
      <p:pic>
        <p:nvPicPr>
          <p:cNvPr id="298" name="Google Shape;298;p33"/>
          <p:cNvPicPr preferRelativeResize="0"/>
          <p:nvPr/>
        </p:nvPicPr>
        <p:blipFill>
          <a:blip r:embed="rId4">
            <a:alphaModFix/>
          </a:blip>
          <a:stretch>
            <a:fillRect/>
          </a:stretch>
        </p:blipFill>
        <p:spPr>
          <a:xfrm>
            <a:off x="476938" y="3527625"/>
            <a:ext cx="3289175" cy="2249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grpSp>
        <p:nvGrpSpPr>
          <p:cNvPr id="304" name="Google Shape;304;p34"/>
          <p:cNvGrpSpPr/>
          <p:nvPr/>
        </p:nvGrpSpPr>
        <p:grpSpPr>
          <a:xfrm>
            <a:off x="240600" y="304800"/>
            <a:ext cx="3599400" cy="2585700"/>
            <a:chOff x="240600" y="1720800"/>
            <a:chExt cx="3599400" cy="2585700"/>
          </a:xfrm>
        </p:grpSpPr>
        <p:cxnSp>
          <p:nvCxnSpPr>
            <p:cNvPr id="305" name="Google Shape;305;p34"/>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06" name="Google Shape;306;p34"/>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4: Plug in cable</a:t>
              </a:r>
              <a:endParaRPr b="1" sz="1200">
                <a:latin typeface="Helvetica Neue"/>
                <a:ea typeface="Helvetica Neue"/>
                <a:cs typeface="Helvetica Neue"/>
                <a:sym typeface="Helvetica Neue"/>
              </a:endParaRPr>
            </a:p>
          </p:txBody>
        </p:sp>
        <p:sp>
          <p:nvSpPr>
            <p:cNvPr id="307" name="Google Shape;307;p34"/>
            <p:cNvSpPr txBox="1"/>
            <p:nvPr/>
          </p:nvSpPr>
          <p:spPr>
            <a:xfrm>
              <a:off x="240600" y="2090100"/>
              <a:ext cx="35994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Plug the ethernet cable into the Open Area sensor.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Ensure the Open Area unit is level and parallel to the floor.</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The sensor will cycle through LED light colors and should turn solid white.</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Once the sensor has a solid white LED the replacement is complete.  </a:t>
              </a:r>
              <a:endParaRPr sz="1200">
                <a:solidFill>
                  <a:schemeClr val="dk1"/>
                </a:solidFill>
                <a:latin typeface="Helvetica Neue"/>
                <a:ea typeface="Helvetica Neue"/>
                <a:cs typeface="Helvetica Neue"/>
                <a:sym typeface="Helvetica Neue"/>
              </a:endParaRPr>
            </a:p>
          </p:txBody>
        </p:sp>
      </p:grpSp>
      <p:cxnSp>
        <p:nvCxnSpPr>
          <p:cNvPr id="308" name="Google Shape;308;p34"/>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09" name="Google Shape;309;p34"/>
          <p:cNvPicPr preferRelativeResize="0"/>
          <p:nvPr/>
        </p:nvPicPr>
        <p:blipFill>
          <a:blip r:embed="rId3">
            <a:alphaModFix/>
          </a:blip>
          <a:stretch>
            <a:fillRect/>
          </a:stretch>
        </p:blipFill>
        <p:spPr>
          <a:xfrm>
            <a:off x="4672900" y="1315325"/>
            <a:ext cx="6874849" cy="2486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grpSp>
        <p:nvGrpSpPr>
          <p:cNvPr id="315" name="Google Shape;315;p35"/>
          <p:cNvGrpSpPr/>
          <p:nvPr/>
        </p:nvGrpSpPr>
        <p:grpSpPr>
          <a:xfrm>
            <a:off x="214050" y="304800"/>
            <a:ext cx="11802429" cy="1416000"/>
            <a:chOff x="214050" y="304800"/>
            <a:chExt cx="11802429" cy="1416000"/>
          </a:xfrm>
        </p:grpSpPr>
        <p:cxnSp>
          <p:nvCxnSpPr>
            <p:cNvPr id="316" name="Google Shape;316;p35"/>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317" name="Google Shape;317;p35"/>
            <p:cNvSpPr txBox="1"/>
            <p:nvPr/>
          </p:nvSpPr>
          <p:spPr>
            <a:xfrm>
              <a:off x="214050" y="304800"/>
              <a:ext cx="10218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Suspended </a:t>
              </a:r>
              <a:r>
                <a:rPr b="1" lang="en-US" sz="2000">
                  <a:latin typeface="Helvetica Neue"/>
                  <a:ea typeface="Helvetica Neue"/>
                  <a:cs typeface="Helvetica Neue"/>
                  <a:sym typeface="Helvetica Neue"/>
                </a:rPr>
                <a:t>Mounting</a:t>
              </a:r>
              <a:endParaRPr b="1" sz="2000">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2000">
                <a:latin typeface="Helvetica Neue"/>
                <a:ea typeface="Helvetica Neue"/>
                <a:cs typeface="Helvetica Neue"/>
                <a:sym typeface="Helvetica Neue"/>
              </a:endParaRPr>
            </a:p>
          </p:txBody>
        </p:sp>
        <p:sp>
          <p:nvSpPr>
            <p:cNvPr id="318" name="Google Shape;318;p35"/>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05</a:t>
              </a:r>
              <a:endParaRPr b="1" sz="8000">
                <a:latin typeface="Helvetica Neue"/>
                <a:ea typeface="Helvetica Neue"/>
                <a:cs typeface="Helvetica Neue"/>
                <a:sym typeface="Helvetica Neue"/>
              </a:endParaRPr>
            </a:p>
          </p:txBody>
        </p:sp>
      </p:grpSp>
      <p:pic>
        <p:nvPicPr>
          <p:cNvPr id="319" name="Google Shape;319;p35"/>
          <p:cNvPicPr preferRelativeResize="0"/>
          <p:nvPr/>
        </p:nvPicPr>
        <p:blipFill>
          <a:blip r:embed="rId3">
            <a:alphaModFix/>
          </a:blip>
          <a:stretch>
            <a:fillRect/>
          </a:stretch>
        </p:blipFill>
        <p:spPr>
          <a:xfrm>
            <a:off x="2757975" y="1617025"/>
            <a:ext cx="7298024" cy="4275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cxnSp>
        <p:nvCxnSpPr>
          <p:cNvPr id="325" name="Google Shape;325;p36"/>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26" name="Google Shape;326;p36"/>
          <p:cNvPicPr preferRelativeResize="0"/>
          <p:nvPr/>
        </p:nvPicPr>
        <p:blipFill>
          <a:blip r:embed="rId3">
            <a:alphaModFix/>
          </a:blip>
          <a:stretch>
            <a:fillRect/>
          </a:stretch>
        </p:blipFill>
        <p:spPr>
          <a:xfrm>
            <a:off x="4916800" y="1160476"/>
            <a:ext cx="6387050" cy="3707300"/>
          </a:xfrm>
          <a:prstGeom prst="rect">
            <a:avLst/>
          </a:prstGeom>
          <a:noFill/>
          <a:ln>
            <a:noFill/>
          </a:ln>
        </p:spPr>
      </p:pic>
      <p:grpSp>
        <p:nvGrpSpPr>
          <p:cNvPr id="327" name="Google Shape;327;p36"/>
          <p:cNvGrpSpPr/>
          <p:nvPr/>
        </p:nvGrpSpPr>
        <p:grpSpPr>
          <a:xfrm>
            <a:off x="240600" y="304800"/>
            <a:ext cx="3599400" cy="3324600"/>
            <a:chOff x="240600" y="1720800"/>
            <a:chExt cx="3599400" cy="3324600"/>
          </a:xfrm>
        </p:grpSpPr>
        <p:cxnSp>
          <p:nvCxnSpPr>
            <p:cNvPr id="328" name="Google Shape;328;p36"/>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29" name="Google Shape;329;p36"/>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1: Unplug the ethernet cable</a:t>
              </a:r>
              <a:endParaRPr b="1" sz="1200">
                <a:latin typeface="Helvetica Neue"/>
                <a:ea typeface="Helvetica Neue"/>
                <a:cs typeface="Helvetica Neue"/>
                <a:sym typeface="Helvetica Neue"/>
              </a:endParaRPr>
            </a:p>
          </p:txBody>
        </p:sp>
        <p:sp>
          <p:nvSpPr>
            <p:cNvPr id="330" name="Google Shape;330;p36"/>
            <p:cNvSpPr txBox="1"/>
            <p:nvPr/>
          </p:nvSpPr>
          <p:spPr>
            <a:xfrm>
              <a:off x="240600" y="2090100"/>
              <a:ext cx="35994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Unplug the ethernet cable from the Open Area sensor.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Density sensors comply with certification temperature requirements, and do not pose any risk of burning the skin or causing fires.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If the sensor has been powered on for an extended period of time, we recommend removing the power cable and allow the sensor to cool for at least 5 minutes before handling.</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p:txBody>
        </p:sp>
      </p:grpSp>
      <p:pic>
        <p:nvPicPr>
          <p:cNvPr id="331" name="Google Shape;331;p36"/>
          <p:cNvPicPr preferRelativeResize="0"/>
          <p:nvPr/>
        </p:nvPicPr>
        <p:blipFill>
          <a:blip r:embed="rId4">
            <a:alphaModFix/>
          </a:blip>
          <a:stretch>
            <a:fillRect/>
          </a:stretch>
        </p:blipFill>
        <p:spPr>
          <a:xfrm>
            <a:off x="1490450" y="1315313"/>
            <a:ext cx="556650" cy="467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cxnSp>
        <p:nvCxnSpPr>
          <p:cNvPr id="337" name="Google Shape;337;p37"/>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38" name="Google Shape;338;p37"/>
          <p:cNvPicPr preferRelativeResize="0"/>
          <p:nvPr/>
        </p:nvPicPr>
        <p:blipFill>
          <a:blip r:embed="rId3">
            <a:alphaModFix/>
          </a:blip>
          <a:stretch>
            <a:fillRect/>
          </a:stretch>
        </p:blipFill>
        <p:spPr>
          <a:xfrm>
            <a:off x="476938" y="3527625"/>
            <a:ext cx="3289175" cy="2249650"/>
          </a:xfrm>
          <a:prstGeom prst="rect">
            <a:avLst/>
          </a:prstGeom>
          <a:noFill/>
          <a:ln>
            <a:noFill/>
          </a:ln>
        </p:spPr>
      </p:pic>
      <p:grpSp>
        <p:nvGrpSpPr>
          <p:cNvPr id="339" name="Google Shape;339;p37"/>
          <p:cNvGrpSpPr/>
          <p:nvPr/>
        </p:nvGrpSpPr>
        <p:grpSpPr>
          <a:xfrm>
            <a:off x="240600" y="304800"/>
            <a:ext cx="3599400" cy="1477500"/>
            <a:chOff x="240600" y="1720800"/>
            <a:chExt cx="3599400" cy="1477500"/>
          </a:xfrm>
        </p:grpSpPr>
        <p:cxnSp>
          <p:nvCxnSpPr>
            <p:cNvPr id="340" name="Google Shape;340;p37"/>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41" name="Google Shape;341;p37"/>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2: Remove defective Open Area sensor</a:t>
              </a:r>
              <a:endParaRPr b="1" sz="1200">
                <a:latin typeface="Helvetica Neue"/>
                <a:ea typeface="Helvetica Neue"/>
                <a:cs typeface="Helvetica Neue"/>
                <a:sym typeface="Helvetica Neue"/>
              </a:endParaRPr>
            </a:p>
          </p:txBody>
        </p:sp>
        <p:sp>
          <p:nvSpPr>
            <p:cNvPr id="342" name="Google Shape;342;p37"/>
            <p:cNvSpPr txBox="1"/>
            <p:nvPr/>
          </p:nvSpPr>
          <p:spPr>
            <a:xfrm>
              <a:off x="240600" y="2090100"/>
              <a:ext cx="3599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Remove</a:t>
              </a:r>
              <a:r>
                <a:rPr lang="en-US" sz="1200">
                  <a:solidFill>
                    <a:schemeClr val="dk1"/>
                  </a:solidFill>
                  <a:latin typeface="Helvetica Neue"/>
                  <a:ea typeface="Helvetica Neue"/>
                  <a:cs typeface="Helvetica Neue"/>
                  <a:sym typeface="Helvetica Neue"/>
                </a:rPr>
                <a:t> the Open Area sensor by unthreading the sensor from the threaded rod.</a:t>
              </a: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*Unthread the unit by rotating the sensor clockwise.</a:t>
              </a:r>
              <a:endParaRPr sz="1200">
                <a:solidFill>
                  <a:schemeClr val="dk1"/>
                </a:solidFill>
                <a:latin typeface="Helvetica Neue"/>
                <a:ea typeface="Helvetica Neue"/>
                <a:cs typeface="Helvetica Neue"/>
                <a:sym typeface="Helvetica Neue"/>
              </a:endParaRPr>
            </a:p>
          </p:txBody>
        </p:sp>
      </p:grpSp>
      <p:pic>
        <p:nvPicPr>
          <p:cNvPr id="343" name="Google Shape;343;p37"/>
          <p:cNvPicPr preferRelativeResize="0"/>
          <p:nvPr/>
        </p:nvPicPr>
        <p:blipFill>
          <a:blip r:embed="rId4">
            <a:alphaModFix/>
          </a:blip>
          <a:stretch>
            <a:fillRect/>
          </a:stretch>
        </p:blipFill>
        <p:spPr>
          <a:xfrm>
            <a:off x="4345625" y="1068300"/>
            <a:ext cx="7686675" cy="5057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grpSp>
        <p:nvGrpSpPr>
          <p:cNvPr id="349" name="Google Shape;349;p38"/>
          <p:cNvGrpSpPr/>
          <p:nvPr/>
        </p:nvGrpSpPr>
        <p:grpSpPr>
          <a:xfrm>
            <a:off x="240600" y="304800"/>
            <a:ext cx="3599400" cy="2031600"/>
            <a:chOff x="240600" y="1720800"/>
            <a:chExt cx="3599400" cy="2031600"/>
          </a:xfrm>
        </p:grpSpPr>
        <p:cxnSp>
          <p:nvCxnSpPr>
            <p:cNvPr id="350" name="Google Shape;350;p38"/>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51" name="Google Shape;351;p38"/>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3: Attach Open Area sensor</a:t>
              </a:r>
              <a:endParaRPr b="1" sz="1200">
                <a:latin typeface="Helvetica Neue"/>
                <a:ea typeface="Helvetica Neue"/>
                <a:cs typeface="Helvetica Neue"/>
                <a:sym typeface="Helvetica Neue"/>
              </a:endParaRPr>
            </a:p>
          </p:txBody>
        </p:sp>
        <p:sp>
          <p:nvSpPr>
            <p:cNvPr id="352" name="Google Shape;352;p38"/>
            <p:cNvSpPr txBox="1"/>
            <p:nvPr/>
          </p:nvSpPr>
          <p:spPr>
            <a:xfrm>
              <a:off x="240600" y="2090100"/>
              <a:ext cx="3599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Attach the Open Area sensor to the threaded rod by inserting the threaded rod into the 1/4in-20</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threads on the top of the Open Area.</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Screw the unit on all the way until it stops (do not overtighten), then if needed, loosen the sensor until it is in the correct orientation as the previous sensor.</a:t>
              </a:r>
              <a:endParaRPr sz="1200">
                <a:solidFill>
                  <a:schemeClr val="dk1"/>
                </a:solidFill>
                <a:latin typeface="Helvetica Neue"/>
                <a:ea typeface="Helvetica Neue"/>
                <a:cs typeface="Helvetica Neue"/>
                <a:sym typeface="Helvetica Neue"/>
              </a:endParaRPr>
            </a:p>
          </p:txBody>
        </p:sp>
      </p:grpSp>
      <p:cxnSp>
        <p:nvCxnSpPr>
          <p:cNvPr id="353" name="Google Shape;353;p38"/>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54" name="Google Shape;354;p38"/>
          <p:cNvPicPr preferRelativeResize="0"/>
          <p:nvPr/>
        </p:nvPicPr>
        <p:blipFill>
          <a:blip r:embed="rId3">
            <a:alphaModFix/>
          </a:blip>
          <a:stretch>
            <a:fillRect/>
          </a:stretch>
        </p:blipFill>
        <p:spPr>
          <a:xfrm>
            <a:off x="4870525" y="1030125"/>
            <a:ext cx="6479601" cy="4284525"/>
          </a:xfrm>
          <a:prstGeom prst="rect">
            <a:avLst/>
          </a:prstGeom>
          <a:noFill/>
          <a:ln>
            <a:noFill/>
          </a:ln>
        </p:spPr>
      </p:pic>
      <p:pic>
        <p:nvPicPr>
          <p:cNvPr id="355" name="Google Shape;355;p38"/>
          <p:cNvPicPr preferRelativeResize="0"/>
          <p:nvPr/>
        </p:nvPicPr>
        <p:blipFill>
          <a:blip r:embed="rId4">
            <a:alphaModFix/>
          </a:blip>
          <a:stretch>
            <a:fillRect/>
          </a:stretch>
        </p:blipFill>
        <p:spPr>
          <a:xfrm>
            <a:off x="476938" y="3527625"/>
            <a:ext cx="3289175" cy="2249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grpSp>
        <p:nvGrpSpPr>
          <p:cNvPr id="361" name="Google Shape;361;p39"/>
          <p:cNvGrpSpPr/>
          <p:nvPr/>
        </p:nvGrpSpPr>
        <p:grpSpPr>
          <a:xfrm>
            <a:off x="240600" y="304800"/>
            <a:ext cx="3599400" cy="2585700"/>
            <a:chOff x="240600" y="1720800"/>
            <a:chExt cx="3599400" cy="2585700"/>
          </a:xfrm>
        </p:grpSpPr>
        <p:cxnSp>
          <p:nvCxnSpPr>
            <p:cNvPr id="362" name="Google Shape;362;p39"/>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63" name="Google Shape;363;p39"/>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4: Plug in cable</a:t>
              </a:r>
              <a:endParaRPr b="1" sz="1200">
                <a:latin typeface="Helvetica Neue"/>
                <a:ea typeface="Helvetica Neue"/>
                <a:cs typeface="Helvetica Neue"/>
                <a:sym typeface="Helvetica Neue"/>
              </a:endParaRPr>
            </a:p>
          </p:txBody>
        </p:sp>
        <p:sp>
          <p:nvSpPr>
            <p:cNvPr id="364" name="Google Shape;364;p39"/>
            <p:cNvSpPr txBox="1"/>
            <p:nvPr/>
          </p:nvSpPr>
          <p:spPr>
            <a:xfrm>
              <a:off x="240600" y="2090100"/>
              <a:ext cx="35994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Plug the ethernet cable into the Open Area sensor.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Ensure the Open Area unit is level and parallel to the floor.</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The sensor will cycle through LED light colors and should turn solid white.</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Once the sensor has a solid white LED the replacement is complete.  </a:t>
              </a:r>
              <a:endParaRPr sz="1200">
                <a:solidFill>
                  <a:schemeClr val="dk1"/>
                </a:solidFill>
                <a:latin typeface="Helvetica Neue"/>
                <a:ea typeface="Helvetica Neue"/>
                <a:cs typeface="Helvetica Neue"/>
                <a:sym typeface="Helvetica Neue"/>
              </a:endParaRPr>
            </a:p>
          </p:txBody>
        </p:sp>
      </p:grpSp>
      <p:cxnSp>
        <p:nvCxnSpPr>
          <p:cNvPr id="365" name="Google Shape;365;p39"/>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66" name="Google Shape;366;p39"/>
          <p:cNvPicPr preferRelativeResize="0"/>
          <p:nvPr/>
        </p:nvPicPr>
        <p:blipFill>
          <a:blip r:embed="rId3">
            <a:alphaModFix/>
          </a:blip>
          <a:stretch>
            <a:fillRect/>
          </a:stretch>
        </p:blipFill>
        <p:spPr>
          <a:xfrm>
            <a:off x="4916800" y="1160476"/>
            <a:ext cx="6387050" cy="3707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grpSp>
        <p:nvGrpSpPr>
          <p:cNvPr id="372" name="Google Shape;372;p40"/>
          <p:cNvGrpSpPr/>
          <p:nvPr/>
        </p:nvGrpSpPr>
        <p:grpSpPr>
          <a:xfrm>
            <a:off x="240600" y="304800"/>
            <a:ext cx="3599400" cy="2585700"/>
            <a:chOff x="240600" y="1720800"/>
            <a:chExt cx="3599400" cy="2585700"/>
          </a:xfrm>
        </p:grpSpPr>
        <p:cxnSp>
          <p:nvCxnSpPr>
            <p:cNvPr id="373" name="Google Shape;373;p40"/>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74" name="Google Shape;374;p40"/>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Dimensions &amp; features</a:t>
              </a:r>
              <a:endParaRPr b="1" sz="1200">
                <a:latin typeface="Helvetica Neue"/>
                <a:ea typeface="Helvetica Neue"/>
                <a:cs typeface="Helvetica Neue"/>
                <a:sym typeface="Helvetica Neue"/>
              </a:endParaRPr>
            </a:p>
          </p:txBody>
        </p:sp>
        <p:sp>
          <p:nvSpPr>
            <p:cNvPr id="375" name="Google Shape;375;p40"/>
            <p:cNvSpPr txBox="1"/>
            <p:nvPr/>
          </p:nvSpPr>
          <p:spPr>
            <a:xfrm>
              <a:off x="240600" y="2090100"/>
              <a:ext cx="3599400" cy="2216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White polycarbonate enclosure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Painted aluminum base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Integrated 1/4”-20 mounting threads</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Mount plate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Thread depth: 0.2in (0.5cm)</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Interface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1x 10/100/1000 BaseT RJ45 interface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WiFi/Bluetooth dongle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Reset button</a:t>
              </a:r>
              <a:endParaRPr sz="1200">
                <a:solidFill>
                  <a:schemeClr val="dk1"/>
                </a:solidFill>
                <a:latin typeface="Helvetica Neue"/>
                <a:ea typeface="Helvetica Neue"/>
                <a:cs typeface="Helvetica Neue"/>
                <a:sym typeface="Helvetica Neue"/>
              </a:endParaRPr>
            </a:p>
          </p:txBody>
        </p:sp>
      </p:grpSp>
      <p:cxnSp>
        <p:nvCxnSpPr>
          <p:cNvPr id="376" name="Google Shape;376;p40"/>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77" name="Google Shape;377;p40"/>
          <p:cNvPicPr preferRelativeResize="0"/>
          <p:nvPr/>
        </p:nvPicPr>
        <p:blipFill>
          <a:blip r:embed="rId3">
            <a:alphaModFix/>
          </a:blip>
          <a:stretch>
            <a:fillRect/>
          </a:stretch>
        </p:blipFill>
        <p:spPr>
          <a:xfrm>
            <a:off x="4882000" y="828874"/>
            <a:ext cx="6456652" cy="5200251"/>
          </a:xfrm>
          <a:prstGeom prst="rect">
            <a:avLst/>
          </a:prstGeom>
          <a:noFill/>
          <a:ln>
            <a:noFill/>
          </a:ln>
        </p:spPr>
      </p:pic>
      <p:pic>
        <p:nvPicPr>
          <p:cNvPr id="378" name="Google Shape;378;p40"/>
          <p:cNvPicPr preferRelativeResize="0"/>
          <p:nvPr/>
        </p:nvPicPr>
        <p:blipFill>
          <a:blip r:embed="rId4">
            <a:alphaModFix/>
          </a:blip>
          <a:stretch>
            <a:fillRect/>
          </a:stretch>
        </p:blipFill>
        <p:spPr>
          <a:xfrm>
            <a:off x="422200" y="3489064"/>
            <a:ext cx="4459801" cy="19848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grpSp>
        <p:nvGrpSpPr>
          <p:cNvPr id="384" name="Google Shape;384;p41"/>
          <p:cNvGrpSpPr/>
          <p:nvPr/>
        </p:nvGrpSpPr>
        <p:grpSpPr>
          <a:xfrm>
            <a:off x="240600" y="304800"/>
            <a:ext cx="3599400" cy="1477500"/>
            <a:chOff x="240600" y="1720800"/>
            <a:chExt cx="3599400" cy="1477500"/>
          </a:xfrm>
        </p:grpSpPr>
        <p:cxnSp>
          <p:nvCxnSpPr>
            <p:cNvPr id="385" name="Google Shape;385;p41"/>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86" name="Google Shape;386;p41"/>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Resetting the sensor</a:t>
              </a:r>
              <a:endParaRPr b="1" sz="1200">
                <a:latin typeface="Helvetica Neue"/>
                <a:ea typeface="Helvetica Neue"/>
                <a:cs typeface="Helvetica Neue"/>
                <a:sym typeface="Helvetica Neue"/>
              </a:endParaRPr>
            </a:p>
          </p:txBody>
        </p:sp>
        <p:sp>
          <p:nvSpPr>
            <p:cNvPr id="387" name="Google Shape;387;p41"/>
            <p:cNvSpPr txBox="1"/>
            <p:nvPr/>
          </p:nvSpPr>
          <p:spPr>
            <a:xfrm>
              <a:off x="240600" y="2090100"/>
              <a:ext cx="3599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To reset the sensor to default factory settings, press and hold the reset button until the LED</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stops blinking (approximately 10 seconds). The sensor must be plugged in and connected to power in order to reset.</a:t>
              </a:r>
              <a:endParaRPr sz="1200">
                <a:solidFill>
                  <a:schemeClr val="dk1"/>
                </a:solidFill>
                <a:latin typeface="Helvetica Neue"/>
                <a:ea typeface="Helvetica Neue"/>
                <a:cs typeface="Helvetica Neue"/>
                <a:sym typeface="Helvetica Neue"/>
              </a:endParaRPr>
            </a:p>
          </p:txBody>
        </p:sp>
      </p:grpSp>
      <p:cxnSp>
        <p:nvCxnSpPr>
          <p:cNvPr id="388" name="Google Shape;388;p41"/>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89" name="Google Shape;389;p41"/>
          <p:cNvPicPr preferRelativeResize="0"/>
          <p:nvPr/>
        </p:nvPicPr>
        <p:blipFill>
          <a:blip r:embed="rId3">
            <a:alphaModFix/>
          </a:blip>
          <a:stretch>
            <a:fillRect/>
          </a:stretch>
        </p:blipFill>
        <p:spPr>
          <a:xfrm>
            <a:off x="5107313" y="1935000"/>
            <a:ext cx="6006025" cy="241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24"/>
          <p:cNvGrpSpPr/>
          <p:nvPr/>
        </p:nvGrpSpPr>
        <p:grpSpPr>
          <a:xfrm>
            <a:off x="214050" y="304800"/>
            <a:ext cx="11661150" cy="492600"/>
            <a:chOff x="214050" y="304800"/>
            <a:chExt cx="11661150" cy="492600"/>
          </a:xfrm>
        </p:grpSpPr>
        <p:cxnSp>
          <p:nvCxnSpPr>
            <p:cNvPr id="168" name="Google Shape;168;p24"/>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169" name="Google Shape;169;p24"/>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Contents</a:t>
              </a:r>
              <a:endParaRPr b="1" sz="2000">
                <a:latin typeface="Helvetica Neue"/>
                <a:ea typeface="Helvetica Neue"/>
                <a:cs typeface="Helvetica Neue"/>
                <a:sym typeface="Helvetica Neue"/>
              </a:endParaRPr>
            </a:p>
          </p:txBody>
        </p:sp>
      </p:grpSp>
      <p:sp>
        <p:nvSpPr>
          <p:cNvPr id="170" name="Google Shape;170;p24"/>
          <p:cNvSpPr txBox="1"/>
          <p:nvPr/>
        </p:nvSpPr>
        <p:spPr>
          <a:xfrm>
            <a:off x="240600" y="1982100"/>
            <a:ext cx="4207200" cy="28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600" u="sng">
                <a:solidFill>
                  <a:schemeClr val="accent4"/>
                </a:solidFill>
                <a:latin typeface="Helvetica Neue"/>
                <a:ea typeface="Helvetica Neue"/>
                <a:cs typeface="Helvetica Neue"/>
                <a:sym typeface="Helvetica Neue"/>
                <a:hlinkClick action="ppaction://hlinksldjump" r:id="rId3">
                  <a:extLst>
                    <a:ext uri="{A12FA001-AC4F-418D-AE19-62706E023703}">
                      <ahyp:hlinkClr val="tx"/>
                    </a:ext>
                  </a:extLst>
                </a:hlinkClick>
              </a:rPr>
              <a:t>01 — </a:t>
            </a:r>
            <a:r>
              <a:rPr b="1" lang="en-US" sz="1600" u="sng">
                <a:solidFill>
                  <a:schemeClr val="dk1"/>
                </a:solidFill>
                <a:latin typeface="Helvetica Neue"/>
                <a:ea typeface="Helvetica Neue"/>
                <a:cs typeface="Helvetica Neue"/>
                <a:sym typeface="Helvetica Neue"/>
              </a:rPr>
              <a:t>Introduction</a:t>
            </a:r>
            <a:endParaRPr sz="1600" u="sng">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sz="1600" u="sng">
                <a:solidFill>
                  <a:schemeClr val="hlink"/>
                </a:solidFill>
                <a:latin typeface="Helvetica Neue"/>
                <a:ea typeface="Helvetica Neue"/>
                <a:cs typeface="Helvetica Neue"/>
                <a:sym typeface="Helvetica Neue"/>
                <a:hlinkClick action="ppaction://hlinksldjump" r:id="rId4"/>
              </a:rPr>
              <a:t>02 — In the Box</a:t>
            </a:r>
            <a:endParaRPr b="1" sz="16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sz="1600" u="sng">
                <a:solidFill>
                  <a:schemeClr val="hlink"/>
                </a:solidFill>
                <a:latin typeface="Helvetica Neue"/>
                <a:ea typeface="Helvetica Neue"/>
                <a:cs typeface="Helvetica Neue"/>
                <a:sym typeface="Helvetica Neue"/>
                <a:hlinkClick action="ppaction://hlinksldjump" r:id="rId5"/>
              </a:rPr>
              <a:t>03 — Hardware &amp; Networking </a:t>
            </a:r>
            <a:endParaRPr b="1" sz="16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sz="1600" u="sng">
                <a:solidFill>
                  <a:schemeClr val="hlink"/>
                </a:solidFill>
                <a:latin typeface="Helvetica Neue"/>
                <a:ea typeface="Helvetica Neue"/>
                <a:cs typeface="Helvetica Neue"/>
                <a:sym typeface="Helvetica Neue"/>
                <a:hlinkClick action="ppaction://hlinksldjump" r:id="rId6"/>
              </a:rPr>
              <a:t>04 — </a:t>
            </a:r>
            <a:r>
              <a:rPr b="1" lang="en-US" sz="1600" u="sng">
                <a:solidFill>
                  <a:schemeClr val="hlink"/>
                </a:solidFill>
                <a:latin typeface="Helvetica Neue"/>
                <a:ea typeface="Helvetica Neue"/>
                <a:cs typeface="Helvetica Neue"/>
                <a:sym typeface="Helvetica Neue"/>
                <a:hlinkClick action="ppaction://hlinksldjump" r:id="rId7"/>
              </a:rPr>
              <a:t>Mount Plate Installation </a:t>
            </a:r>
            <a:endParaRPr b="1" sz="16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sz="1600" u="sng">
                <a:solidFill>
                  <a:schemeClr val="hlink"/>
                </a:solidFill>
                <a:latin typeface="Helvetica Neue"/>
                <a:ea typeface="Helvetica Neue"/>
                <a:cs typeface="Helvetica Neue"/>
                <a:sym typeface="Helvetica Neue"/>
                <a:hlinkClick action="ppaction://hlinksldjump" r:id="rId8"/>
              </a:rPr>
              <a:t>05 — Suspended</a:t>
            </a:r>
            <a:r>
              <a:rPr b="1" lang="en-US" sz="1600" u="sng">
                <a:solidFill>
                  <a:schemeClr val="hlink"/>
                </a:solidFill>
                <a:latin typeface="Helvetica Neue"/>
                <a:ea typeface="Helvetica Neue"/>
                <a:cs typeface="Helvetica Neue"/>
                <a:sym typeface="Helvetica Neue"/>
                <a:hlinkClick action="ppaction://hlinksldjump" r:id="rId9"/>
              </a:rPr>
              <a:t> Mounting </a:t>
            </a:r>
            <a:endParaRPr b="1" sz="16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sz="16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sz="1600">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nvSpPr>
        <p:spPr>
          <a:xfrm>
            <a:off x="315475" y="872700"/>
            <a:ext cx="9359700" cy="318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00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This guide provides the steps to successfully replace an Open Area sensor.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As long as the sensor is replaced and oriented the same as the original sensor, it will perform as intended. If a recommissioning of the sensor is required, it will need to be commissioned with an onsite representative and a remote Density employee. Please email your Density contact when the replacement is complete so we can make the appropriate platform changes.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rgbClr val="00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200">
                <a:solidFill>
                  <a:srgbClr val="000000"/>
                </a:solidFill>
                <a:latin typeface="Helvetica Neue"/>
                <a:ea typeface="Helvetica Neue"/>
                <a:cs typeface="Helvetica Neue"/>
                <a:sym typeface="Helvetica Neue"/>
              </a:rPr>
              <a:t>Note:</a:t>
            </a:r>
            <a:r>
              <a:rPr lang="en-US" sz="1200">
                <a:solidFill>
                  <a:srgbClr val="000000"/>
                </a:solidFill>
                <a:latin typeface="Helvetica Neue"/>
                <a:ea typeface="Helvetica Neue"/>
                <a:cs typeface="Helvetica Neue"/>
                <a:sym typeface="Helvetica Neue"/>
              </a:rPr>
              <a:t> Unless otherwise specified, the same mounting option will be used.</a:t>
            </a:r>
            <a:endParaRPr sz="1200">
              <a:solidFill>
                <a:srgbClr val="00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rgbClr val="00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rgbClr val="000000"/>
                </a:solidFill>
                <a:latin typeface="Helvetica Neue"/>
                <a:ea typeface="Helvetica Neue"/>
                <a:cs typeface="Helvetica Neue"/>
                <a:sym typeface="Helvetica Neue"/>
              </a:rPr>
              <a:t>Please contact </a:t>
            </a:r>
            <a:r>
              <a:rPr lang="en-US" sz="1200" u="sng">
                <a:solidFill>
                  <a:srgbClr val="000000"/>
                </a:solidFill>
                <a:latin typeface="Helvetica Neue"/>
                <a:ea typeface="Helvetica Neue"/>
                <a:cs typeface="Helvetica Neue"/>
                <a:sym typeface="Helvetica Neue"/>
                <a:hlinkClick r:id="rId3">
                  <a:extLst>
                    <a:ext uri="{A12FA001-AC4F-418D-AE19-62706E023703}">
                      <ahyp:hlinkClr val="tx"/>
                    </a:ext>
                  </a:extLst>
                </a:hlinkClick>
              </a:rPr>
              <a:t>support@density.io</a:t>
            </a:r>
            <a:r>
              <a:rPr lang="en-US" sz="1200">
                <a:solidFill>
                  <a:srgbClr val="000000"/>
                </a:solidFill>
                <a:latin typeface="Helvetica Neue"/>
                <a:ea typeface="Helvetica Neue"/>
                <a:cs typeface="Helvetica Neue"/>
                <a:sym typeface="Helvetica Neue"/>
              </a:rPr>
              <a:t> with any questions.</a:t>
            </a:r>
            <a:endParaRPr sz="1200">
              <a:solidFill>
                <a:srgbClr val="000000"/>
              </a:solidFill>
              <a:latin typeface="Helvetica Neue"/>
              <a:ea typeface="Helvetica Neue"/>
              <a:cs typeface="Helvetica Neue"/>
              <a:sym typeface="Helvetica Neue"/>
            </a:endParaRPr>
          </a:p>
        </p:txBody>
      </p:sp>
      <p:sp>
        <p:nvSpPr>
          <p:cNvPr id="177" name="Google Shape;177;p25"/>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01</a:t>
            </a:r>
            <a:endParaRPr b="1" sz="8000">
              <a:latin typeface="Helvetica Neue"/>
              <a:ea typeface="Helvetica Neue"/>
              <a:cs typeface="Helvetica Neue"/>
              <a:sym typeface="Helvetica Neue"/>
            </a:endParaRPr>
          </a:p>
        </p:txBody>
      </p:sp>
      <p:grpSp>
        <p:nvGrpSpPr>
          <p:cNvPr id="178" name="Google Shape;178;p25"/>
          <p:cNvGrpSpPr/>
          <p:nvPr/>
        </p:nvGrpSpPr>
        <p:grpSpPr>
          <a:xfrm>
            <a:off x="240600" y="304800"/>
            <a:ext cx="11568442" cy="1416000"/>
            <a:chOff x="207127" y="304800"/>
            <a:chExt cx="11809353" cy="1416000"/>
          </a:xfrm>
        </p:grpSpPr>
        <p:cxnSp>
          <p:nvCxnSpPr>
            <p:cNvPr id="179" name="Google Shape;179;p25"/>
            <p:cNvCxnSpPr/>
            <p:nvPr/>
          </p:nvCxnSpPr>
          <p:spPr>
            <a:xfrm>
              <a:off x="281837" y="304800"/>
              <a:ext cx="11558400" cy="0"/>
            </a:xfrm>
            <a:prstGeom prst="straightConnector1">
              <a:avLst/>
            </a:prstGeom>
            <a:noFill/>
            <a:ln cap="flat" cmpd="sng" w="9525">
              <a:solidFill>
                <a:srgbClr val="000000"/>
              </a:solidFill>
              <a:prstDash val="solid"/>
              <a:round/>
              <a:headEnd len="med" w="med" type="none"/>
              <a:tailEnd len="med" w="med" type="none"/>
            </a:ln>
          </p:spPr>
        </p:cxnSp>
        <p:sp>
          <p:nvSpPr>
            <p:cNvPr id="180" name="Google Shape;180;p25"/>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sz="8000">
                <a:latin typeface="Helvetica Neue"/>
                <a:ea typeface="Helvetica Neue"/>
                <a:cs typeface="Helvetica Neue"/>
                <a:sym typeface="Helvetica Neue"/>
              </a:endParaRPr>
            </a:p>
          </p:txBody>
        </p:sp>
        <p:sp>
          <p:nvSpPr>
            <p:cNvPr id="181" name="Google Shape;181;p25"/>
            <p:cNvSpPr txBox="1"/>
            <p:nvPr/>
          </p:nvSpPr>
          <p:spPr>
            <a:xfrm>
              <a:off x="207127" y="304800"/>
              <a:ext cx="5888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000000"/>
                  </a:solidFill>
                  <a:latin typeface="Helvetica Neue"/>
                  <a:ea typeface="Helvetica Neue"/>
                  <a:cs typeface="Helvetica Neue"/>
                  <a:sym typeface="Helvetica Neue"/>
                </a:rPr>
                <a:t>Introduction</a:t>
              </a:r>
              <a:endParaRPr b="1" sz="2000">
                <a:solidFill>
                  <a:srgbClr val="000000"/>
                </a:solidFill>
                <a:latin typeface="Helvetica Neue"/>
                <a:ea typeface="Helvetica Neue"/>
                <a:cs typeface="Helvetica Neue"/>
                <a:sym typeface="Helvetica Neue"/>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p26"/>
          <p:cNvGrpSpPr/>
          <p:nvPr/>
        </p:nvGrpSpPr>
        <p:grpSpPr>
          <a:xfrm>
            <a:off x="214050" y="304800"/>
            <a:ext cx="11802429" cy="1416000"/>
            <a:chOff x="214050" y="304800"/>
            <a:chExt cx="11802429" cy="1416000"/>
          </a:xfrm>
        </p:grpSpPr>
        <p:cxnSp>
          <p:nvCxnSpPr>
            <p:cNvPr id="188" name="Google Shape;188;p26"/>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189" name="Google Shape;189;p26"/>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In the Box</a:t>
              </a:r>
              <a:endParaRPr b="1" sz="2000">
                <a:latin typeface="Helvetica Neue"/>
                <a:ea typeface="Helvetica Neue"/>
                <a:cs typeface="Helvetica Neue"/>
                <a:sym typeface="Helvetica Neue"/>
              </a:endParaRPr>
            </a:p>
          </p:txBody>
        </p:sp>
        <p:sp>
          <p:nvSpPr>
            <p:cNvPr id="190" name="Google Shape;190;p26"/>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02</a:t>
              </a:r>
              <a:endParaRPr b="1" sz="8000">
                <a:latin typeface="Helvetica Neue"/>
                <a:ea typeface="Helvetica Neue"/>
                <a:cs typeface="Helvetica Neue"/>
                <a:sym typeface="Helvetica Neue"/>
              </a:endParaRPr>
            </a:p>
          </p:txBody>
        </p:sp>
      </p:grpSp>
      <p:grpSp>
        <p:nvGrpSpPr>
          <p:cNvPr id="191" name="Google Shape;191;p26"/>
          <p:cNvGrpSpPr/>
          <p:nvPr/>
        </p:nvGrpSpPr>
        <p:grpSpPr>
          <a:xfrm>
            <a:off x="240600" y="1720800"/>
            <a:ext cx="3599400" cy="1108200"/>
            <a:chOff x="240600" y="1720800"/>
            <a:chExt cx="3599400" cy="1108200"/>
          </a:xfrm>
        </p:grpSpPr>
        <p:cxnSp>
          <p:nvCxnSpPr>
            <p:cNvPr id="192" name="Google Shape;192;p26"/>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193" name="Google Shape;193;p26"/>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Product</a:t>
              </a:r>
              <a:endParaRPr b="1" sz="1200">
                <a:latin typeface="Helvetica Neue"/>
                <a:ea typeface="Helvetica Neue"/>
                <a:cs typeface="Helvetica Neue"/>
                <a:sym typeface="Helvetica Neue"/>
              </a:endParaRPr>
            </a:p>
          </p:txBody>
        </p:sp>
        <p:sp>
          <p:nvSpPr>
            <p:cNvPr id="194" name="Google Shape;194;p26"/>
            <p:cNvSpPr txBox="1"/>
            <p:nvPr/>
          </p:nvSpPr>
          <p:spPr>
            <a:xfrm>
              <a:off x="240600" y="2090100"/>
              <a:ext cx="35994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Helvetica Neue"/>
                <a:buChar char="+"/>
              </a:pPr>
              <a:r>
                <a:rPr lang="en-US" sz="1200">
                  <a:latin typeface="Helvetica Neue"/>
                  <a:ea typeface="Helvetica Neue"/>
                  <a:cs typeface="Helvetica Neue"/>
                  <a:sym typeface="Helvetica Neue"/>
                </a:rPr>
                <a:t>Density Open Area sensor</a:t>
              </a:r>
              <a:endParaRPr sz="1200">
                <a:latin typeface="Helvetica Neue"/>
                <a:ea typeface="Helvetica Neue"/>
                <a:cs typeface="Helvetica Neue"/>
                <a:sym typeface="Helvetica Neue"/>
              </a:endParaRPr>
            </a:p>
            <a:p>
              <a:pPr indent="-304800" lvl="0" marL="457200" rtl="0" algn="l">
                <a:spcBef>
                  <a:spcPts val="0"/>
                </a:spcBef>
                <a:spcAft>
                  <a:spcPts val="0"/>
                </a:spcAft>
                <a:buSzPts val="1200"/>
                <a:buFont typeface="Helvetica Neue"/>
                <a:buChar char="+"/>
              </a:pPr>
              <a:r>
                <a:rPr lang="en-US" sz="1200">
                  <a:latin typeface="Helvetica Neue"/>
                  <a:ea typeface="Helvetica Neue"/>
                  <a:cs typeface="Helvetica Neue"/>
                  <a:sym typeface="Helvetica Neue"/>
                </a:rPr>
                <a:t>QR code for Quick Start Guide</a:t>
              </a:r>
              <a:endParaRPr sz="1200">
                <a:latin typeface="Helvetica Neue"/>
                <a:ea typeface="Helvetica Neue"/>
                <a:cs typeface="Helvetica Neue"/>
                <a:sym typeface="Helvetica Neue"/>
              </a:endParaRPr>
            </a:p>
            <a:p>
              <a:pPr indent="-304800" lvl="0" marL="457200" rtl="0" algn="l">
                <a:spcBef>
                  <a:spcPts val="0"/>
                </a:spcBef>
                <a:spcAft>
                  <a:spcPts val="0"/>
                </a:spcAft>
                <a:buSzPts val="1200"/>
                <a:buFont typeface="Helvetica Neue"/>
                <a:buChar char="+"/>
              </a:pPr>
              <a:r>
                <a:rPr lang="en-US" sz="1200">
                  <a:latin typeface="Helvetica Neue"/>
                  <a:ea typeface="Helvetica Neue"/>
                  <a:cs typeface="Helvetica Neue"/>
                  <a:sym typeface="Helvetica Neue"/>
                </a:rPr>
                <a:t>Legal information booklet</a:t>
              </a:r>
              <a:endParaRPr sz="1200">
                <a:latin typeface="Helvetica Neue"/>
                <a:ea typeface="Helvetica Neue"/>
                <a:cs typeface="Helvetica Neue"/>
                <a:sym typeface="Helvetica Neue"/>
              </a:endParaRPr>
            </a:p>
          </p:txBody>
        </p:sp>
      </p:grpSp>
      <p:grpSp>
        <p:nvGrpSpPr>
          <p:cNvPr id="195" name="Google Shape;195;p26"/>
          <p:cNvGrpSpPr/>
          <p:nvPr/>
        </p:nvGrpSpPr>
        <p:grpSpPr>
          <a:xfrm>
            <a:off x="4258200" y="1720800"/>
            <a:ext cx="3599400" cy="923400"/>
            <a:chOff x="4258200" y="1720800"/>
            <a:chExt cx="3599400" cy="923400"/>
          </a:xfrm>
        </p:grpSpPr>
        <p:cxnSp>
          <p:nvCxnSpPr>
            <p:cNvPr id="196" name="Google Shape;196;p26"/>
            <p:cNvCxnSpPr/>
            <p:nvPr/>
          </p:nvCxnSpPr>
          <p:spPr>
            <a:xfrm>
              <a:off x="43344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197" name="Google Shape;197;p26"/>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Ceiling mount kit</a:t>
              </a:r>
              <a:endParaRPr b="1" sz="1200">
                <a:latin typeface="Helvetica Neue"/>
                <a:ea typeface="Helvetica Neue"/>
                <a:cs typeface="Helvetica Neue"/>
                <a:sym typeface="Helvetica Neue"/>
              </a:endParaRPr>
            </a:p>
          </p:txBody>
        </p:sp>
        <p:sp>
          <p:nvSpPr>
            <p:cNvPr id="198" name="Google Shape;198;p26"/>
            <p:cNvSpPr txBox="1"/>
            <p:nvPr/>
          </p:nvSpPr>
          <p:spPr>
            <a:xfrm>
              <a:off x="4258200" y="2090100"/>
              <a:ext cx="35994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Helvetica Neue"/>
                <a:buChar char="+"/>
              </a:pPr>
              <a:r>
                <a:rPr lang="en-US" sz="1200">
                  <a:latin typeface="Helvetica Neue"/>
                  <a:ea typeface="Helvetica Neue"/>
                  <a:cs typeface="Helvetica Neue"/>
                  <a:sym typeface="Helvetica Neue"/>
                </a:rPr>
                <a:t>Mount plate</a:t>
              </a:r>
              <a:endParaRPr sz="1200">
                <a:latin typeface="Helvetica Neue"/>
                <a:ea typeface="Helvetica Neue"/>
                <a:cs typeface="Helvetica Neue"/>
                <a:sym typeface="Helvetica Neue"/>
              </a:endParaRPr>
            </a:p>
            <a:p>
              <a:pPr indent="0" lvl="0" marL="0" rtl="0" algn="l">
                <a:spcBef>
                  <a:spcPts val="0"/>
                </a:spcBef>
                <a:spcAft>
                  <a:spcPts val="0"/>
                </a:spcAft>
                <a:buNone/>
              </a:pPr>
              <a:r>
                <a:t/>
              </a:r>
              <a:endParaRPr sz="1200">
                <a:latin typeface="Helvetica Neue"/>
                <a:ea typeface="Helvetica Neue"/>
                <a:cs typeface="Helvetica Neue"/>
                <a:sym typeface="Helvetica Neue"/>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pSp>
        <p:nvGrpSpPr>
          <p:cNvPr id="204" name="Google Shape;204;p27"/>
          <p:cNvGrpSpPr/>
          <p:nvPr/>
        </p:nvGrpSpPr>
        <p:grpSpPr>
          <a:xfrm>
            <a:off x="214050" y="304800"/>
            <a:ext cx="11802429" cy="1416000"/>
            <a:chOff x="214050" y="304800"/>
            <a:chExt cx="11802429" cy="1416000"/>
          </a:xfrm>
        </p:grpSpPr>
        <p:cxnSp>
          <p:nvCxnSpPr>
            <p:cNvPr id="205" name="Google Shape;205;p27"/>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206" name="Google Shape;206;p27"/>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Hardware &amp; Networking</a:t>
              </a:r>
              <a:endParaRPr b="1" sz="2000">
                <a:latin typeface="Helvetica Neue"/>
                <a:ea typeface="Helvetica Neue"/>
                <a:cs typeface="Helvetica Neue"/>
                <a:sym typeface="Helvetica Neue"/>
              </a:endParaRPr>
            </a:p>
          </p:txBody>
        </p:sp>
        <p:sp>
          <p:nvSpPr>
            <p:cNvPr id="207" name="Google Shape;207;p27"/>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03</a:t>
              </a:r>
              <a:endParaRPr b="1" sz="8000">
                <a:latin typeface="Helvetica Neue"/>
                <a:ea typeface="Helvetica Neue"/>
                <a:cs typeface="Helvetica Neue"/>
                <a:sym typeface="Helvetica Neue"/>
              </a:endParaRPr>
            </a:p>
          </p:txBody>
        </p:sp>
      </p:grpSp>
      <p:grpSp>
        <p:nvGrpSpPr>
          <p:cNvPr id="208" name="Google Shape;208;p27"/>
          <p:cNvGrpSpPr/>
          <p:nvPr/>
        </p:nvGrpSpPr>
        <p:grpSpPr>
          <a:xfrm>
            <a:off x="240600" y="1720800"/>
            <a:ext cx="3599400" cy="738600"/>
            <a:chOff x="240600" y="1720800"/>
            <a:chExt cx="3599400" cy="738600"/>
          </a:xfrm>
        </p:grpSpPr>
        <p:cxnSp>
          <p:nvCxnSpPr>
            <p:cNvPr id="209" name="Google Shape;209;p27"/>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10" name="Google Shape;210;p27"/>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Sensors</a:t>
              </a:r>
              <a:endParaRPr b="1" sz="1200">
                <a:latin typeface="Helvetica Neue"/>
                <a:ea typeface="Helvetica Neue"/>
                <a:cs typeface="Helvetica Neue"/>
                <a:sym typeface="Helvetica Neue"/>
              </a:endParaRPr>
            </a:p>
          </p:txBody>
        </p:sp>
        <p:sp>
          <p:nvSpPr>
            <p:cNvPr id="211" name="Google Shape;211;p27"/>
            <p:cNvSpPr txBox="1"/>
            <p:nvPr/>
          </p:nvSpPr>
          <p:spPr>
            <a:xfrm>
              <a:off x="240600" y="20901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Helvetica Neue"/>
                  <a:ea typeface="Helvetica Neue"/>
                  <a:cs typeface="Helvetica Neue"/>
                  <a:sym typeface="Helvetica Neue"/>
                </a:rPr>
                <a:t>Single-chip 60-64GHz mmWave sensor</a:t>
              </a:r>
              <a:endParaRPr sz="1200">
                <a:latin typeface="Helvetica Neue"/>
                <a:ea typeface="Helvetica Neue"/>
                <a:cs typeface="Helvetica Neue"/>
                <a:sym typeface="Helvetica Neue"/>
              </a:endParaRPr>
            </a:p>
          </p:txBody>
        </p:sp>
      </p:grpSp>
      <p:grpSp>
        <p:nvGrpSpPr>
          <p:cNvPr id="212" name="Google Shape;212;p27"/>
          <p:cNvGrpSpPr/>
          <p:nvPr/>
        </p:nvGrpSpPr>
        <p:grpSpPr>
          <a:xfrm>
            <a:off x="4258200" y="1720800"/>
            <a:ext cx="3599400" cy="738600"/>
            <a:chOff x="4258200" y="1720800"/>
            <a:chExt cx="3599400" cy="738600"/>
          </a:xfrm>
        </p:grpSpPr>
        <p:cxnSp>
          <p:nvCxnSpPr>
            <p:cNvPr id="213" name="Google Shape;213;p27"/>
            <p:cNvCxnSpPr/>
            <p:nvPr/>
          </p:nvCxnSpPr>
          <p:spPr>
            <a:xfrm>
              <a:off x="43344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14" name="Google Shape;214;p27"/>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Indicators</a:t>
              </a:r>
              <a:endParaRPr b="1" sz="1200">
                <a:latin typeface="Helvetica Neue"/>
                <a:ea typeface="Helvetica Neue"/>
                <a:cs typeface="Helvetica Neue"/>
                <a:sym typeface="Helvetica Neue"/>
              </a:endParaRPr>
            </a:p>
          </p:txBody>
        </p:sp>
        <p:sp>
          <p:nvSpPr>
            <p:cNvPr id="215" name="Google Shape;215;p27"/>
            <p:cNvSpPr txBox="1"/>
            <p:nvPr/>
          </p:nvSpPr>
          <p:spPr>
            <a:xfrm>
              <a:off x="4258200" y="20901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Helvetica Neue"/>
                  <a:ea typeface="Helvetica Neue"/>
                  <a:cs typeface="Helvetica Neue"/>
                  <a:sym typeface="Helvetica Neue"/>
                </a:rPr>
                <a:t>Multi-color status LED</a:t>
              </a:r>
              <a:endParaRPr sz="1200">
                <a:latin typeface="Helvetica Neue"/>
                <a:ea typeface="Helvetica Neue"/>
                <a:cs typeface="Helvetica Neue"/>
                <a:sym typeface="Helvetica Neue"/>
              </a:endParaRPr>
            </a:p>
          </p:txBody>
        </p:sp>
      </p:grpSp>
      <p:grpSp>
        <p:nvGrpSpPr>
          <p:cNvPr id="216" name="Google Shape;216;p27"/>
          <p:cNvGrpSpPr/>
          <p:nvPr/>
        </p:nvGrpSpPr>
        <p:grpSpPr>
          <a:xfrm>
            <a:off x="240600" y="2764200"/>
            <a:ext cx="3599400" cy="2955300"/>
            <a:chOff x="240600" y="1720800"/>
            <a:chExt cx="3599400" cy="2955300"/>
          </a:xfrm>
        </p:grpSpPr>
        <p:cxnSp>
          <p:nvCxnSpPr>
            <p:cNvPr id="217" name="Google Shape;217;p27"/>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18" name="Google Shape;218;p27"/>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Environmental specifications</a:t>
              </a:r>
              <a:endParaRPr b="1" sz="1200">
                <a:latin typeface="Helvetica Neue"/>
                <a:ea typeface="Helvetica Neue"/>
                <a:cs typeface="Helvetica Neue"/>
                <a:sym typeface="Helvetica Neue"/>
              </a:endParaRPr>
            </a:p>
          </p:txBody>
        </p:sp>
        <p:sp>
          <p:nvSpPr>
            <p:cNvPr id="219" name="Google Shape;219;p27"/>
            <p:cNvSpPr txBox="1"/>
            <p:nvPr/>
          </p:nvSpPr>
          <p:spPr>
            <a:xfrm>
              <a:off x="240600" y="2090100"/>
              <a:ext cx="3599400" cy="2586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Temperature: 32°- 95°F (0°- 35°C) </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Relative humidity: 20% to 80%</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Non-condensing</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Rated for indoor installation only</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Note: Open Area sensors can reach temperatures up to 135ºF (57ºC) after going online. Please keep proper ventilation in mind.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If you need to handle the sensor, unplug it and wait a few minutes for it to cool down, or wear gloves so it is more comfortable to handle the device.</a:t>
              </a:r>
              <a:endParaRPr sz="1200">
                <a:solidFill>
                  <a:schemeClr val="dk1"/>
                </a:solidFill>
                <a:latin typeface="Helvetica Neue"/>
                <a:ea typeface="Helvetica Neue"/>
                <a:cs typeface="Helvetica Neue"/>
                <a:sym typeface="Helvetica Neue"/>
              </a:endParaRPr>
            </a:p>
          </p:txBody>
        </p:sp>
      </p:grpSp>
      <p:grpSp>
        <p:nvGrpSpPr>
          <p:cNvPr id="220" name="Google Shape;220;p27"/>
          <p:cNvGrpSpPr/>
          <p:nvPr/>
        </p:nvGrpSpPr>
        <p:grpSpPr>
          <a:xfrm>
            <a:off x="4258200" y="2764200"/>
            <a:ext cx="3599400" cy="738600"/>
            <a:chOff x="240600" y="1720800"/>
            <a:chExt cx="3599400" cy="738600"/>
          </a:xfrm>
        </p:grpSpPr>
        <p:cxnSp>
          <p:nvCxnSpPr>
            <p:cNvPr id="221" name="Google Shape;221;p27"/>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22" name="Google Shape;222;p27"/>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Unit weight</a:t>
              </a:r>
              <a:endParaRPr b="1" sz="1200">
                <a:latin typeface="Helvetica Neue"/>
                <a:ea typeface="Helvetica Neue"/>
                <a:cs typeface="Helvetica Neue"/>
                <a:sym typeface="Helvetica Neue"/>
              </a:endParaRPr>
            </a:p>
          </p:txBody>
        </p:sp>
        <p:sp>
          <p:nvSpPr>
            <p:cNvPr id="223" name="Google Shape;223;p27"/>
            <p:cNvSpPr txBox="1"/>
            <p:nvPr/>
          </p:nvSpPr>
          <p:spPr>
            <a:xfrm>
              <a:off x="240600" y="20901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0.78lbs (0.35kg)</a:t>
              </a:r>
              <a:endParaRPr sz="1200">
                <a:solidFill>
                  <a:schemeClr val="dk1"/>
                </a:solidFill>
                <a:latin typeface="Helvetica Neue"/>
                <a:ea typeface="Helvetica Neue"/>
                <a:cs typeface="Helvetica Neue"/>
                <a:sym typeface="Helvetica Neue"/>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pSp>
        <p:nvGrpSpPr>
          <p:cNvPr id="229" name="Google Shape;229;p28"/>
          <p:cNvGrpSpPr/>
          <p:nvPr/>
        </p:nvGrpSpPr>
        <p:grpSpPr>
          <a:xfrm>
            <a:off x="240600" y="304800"/>
            <a:ext cx="3599400" cy="2770500"/>
            <a:chOff x="240600" y="1720800"/>
            <a:chExt cx="3599400" cy="2770500"/>
          </a:xfrm>
        </p:grpSpPr>
        <p:cxnSp>
          <p:nvCxnSpPr>
            <p:cNvPr id="230" name="Google Shape;230;p28"/>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31" name="Google Shape;231;p28"/>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Sensor LED status indicator</a:t>
              </a:r>
              <a:endParaRPr b="1" sz="1200">
                <a:latin typeface="Helvetica Neue"/>
                <a:ea typeface="Helvetica Neue"/>
                <a:cs typeface="Helvetica Neue"/>
                <a:sym typeface="Helvetica Neue"/>
              </a:endParaRPr>
            </a:p>
          </p:txBody>
        </p:sp>
        <p:sp>
          <p:nvSpPr>
            <p:cNvPr id="232" name="Google Shape;232;p28"/>
            <p:cNvSpPr txBox="1"/>
            <p:nvPr/>
          </p:nvSpPr>
          <p:spPr>
            <a:xfrm>
              <a:off x="240600" y="2090100"/>
              <a:ext cx="35994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The sensor has an indicator LED located on the front of the sensor. The color chart below</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explains the meaning of each color, defines any issues, and lists what actions to take if necessary.</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If the recommended action does not resolve the LED light error status, factory reset the sensor. To reset, press and hold the reset button on the side of the sensor until the LED light starts flashing white. If the issue persists, please reach out to </a:t>
              </a:r>
              <a:r>
                <a:rPr lang="en-US" sz="1200" u="sng">
                  <a:solidFill>
                    <a:srgbClr val="0D5DDF"/>
                  </a:solidFill>
                  <a:latin typeface="Helvetica Neue"/>
                  <a:ea typeface="Helvetica Neue"/>
                  <a:cs typeface="Helvetica Neue"/>
                  <a:sym typeface="Helvetica Neue"/>
                  <a:hlinkClick r:id="rId3">
                    <a:extLst>
                      <a:ext uri="{A12FA001-AC4F-418D-AE19-62706E023703}">
                        <ahyp:hlinkClr val="tx"/>
                      </a:ext>
                    </a:extLst>
                  </a:hlinkClick>
                </a:rPr>
                <a:t>support@density.io</a:t>
              </a:r>
              <a:endParaRPr sz="1200">
                <a:solidFill>
                  <a:srgbClr val="0D5DD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p:txBody>
        </p:sp>
      </p:grpSp>
      <p:cxnSp>
        <p:nvCxnSpPr>
          <p:cNvPr id="233" name="Google Shape;233;p28"/>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234" name="Google Shape;234;p28"/>
          <p:cNvPicPr preferRelativeResize="0"/>
          <p:nvPr/>
        </p:nvPicPr>
        <p:blipFill>
          <a:blip r:embed="rId4">
            <a:alphaModFix/>
          </a:blip>
          <a:stretch>
            <a:fillRect/>
          </a:stretch>
        </p:blipFill>
        <p:spPr>
          <a:xfrm>
            <a:off x="917800" y="3318775"/>
            <a:ext cx="2244975" cy="2883750"/>
          </a:xfrm>
          <a:prstGeom prst="rect">
            <a:avLst/>
          </a:prstGeom>
          <a:noFill/>
          <a:ln>
            <a:noFill/>
          </a:ln>
        </p:spPr>
      </p:pic>
      <p:pic>
        <p:nvPicPr>
          <p:cNvPr id="235" name="Google Shape;235;p28"/>
          <p:cNvPicPr preferRelativeResize="0"/>
          <p:nvPr/>
        </p:nvPicPr>
        <p:blipFill>
          <a:blip r:embed="rId5">
            <a:alphaModFix/>
          </a:blip>
          <a:stretch>
            <a:fillRect/>
          </a:stretch>
        </p:blipFill>
        <p:spPr>
          <a:xfrm>
            <a:off x="5818825" y="603575"/>
            <a:ext cx="4583000" cy="59295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pSp>
        <p:nvGrpSpPr>
          <p:cNvPr id="241" name="Google Shape;241;p29"/>
          <p:cNvGrpSpPr/>
          <p:nvPr/>
        </p:nvGrpSpPr>
        <p:grpSpPr>
          <a:xfrm>
            <a:off x="225375" y="219650"/>
            <a:ext cx="3599400" cy="3509400"/>
            <a:chOff x="240600" y="1720800"/>
            <a:chExt cx="3599400" cy="3509400"/>
          </a:xfrm>
        </p:grpSpPr>
        <p:cxnSp>
          <p:nvCxnSpPr>
            <p:cNvPr id="242" name="Google Shape;242;p29"/>
            <p:cNvCxnSpPr/>
            <p:nvPr/>
          </p:nvCxnSpPr>
          <p:spPr>
            <a:xfrm>
              <a:off x="3168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43" name="Google Shape;243;p29"/>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Networking basics</a:t>
              </a:r>
              <a:endParaRPr b="1" sz="1200">
                <a:latin typeface="Helvetica Neue"/>
                <a:ea typeface="Helvetica Neue"/>
                <a:cs typeface="Helvetica Neue"/>
                <a:sym typeface="Helvetica Neue"/>
              </a:endParaRPr>
            </a:p>
          </p:txBody>
        </p:sp>
        <p:sp>
          <p:nvSpPr>
            <p:cNvPr id="244" name="Google Shape;244;p29"/>
            <p:cNvSpPr txBox="1"/>
            <p:nvPr/>
          </p:nvSpPr>
          <p:spPr>
            <a:xfrm>
              <a:off x="240600" y="2090100"/>
              <a:ext cx="35994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Density devices require internet connectivity to pass data to the web application.</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b="1" lang="en-US" sz="1200">
                  <a:solidFill>
                    <a:srgbClr val="000000"/>
                  </a:solidFill>
                  <a:latin typeface="Helvetica Neue"/>
                  <a:ea typeface="Helvetica Neue"/>
                  <a:cs typeface="Helvetica Neue"/>
                  <a:sym typeface="Helvetica Neue"/>
                </a:rPr>
                <a:t>Recommended Configuration: </a:t>
              </a:r>
              <a:r>
                <a:rPr lang="en-US" sz="1200">
                  <a:solidFill>
                    <a:srgbClr val="000000"/>
                  </a:solidFill>
                  <a:latin typeface="Helvetica Neue"/>
                  <a:ea typeface="Helvetica Neue"/>
                  <a:cs typeface="Helvetica Neue"/>
                  <a:sym typeface="Helvetica Neue"/>
                </a:rPr>
                <a:t>Wired ethernet connectivity configured via DHCP with internal NTP and internal DNS servers. IPv4 is required.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Networks that are not supported:</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Captive portal</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Proxy</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WPA2 Enterprise</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Hidden Networks *</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5GHz WiFi networks</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i="1" lang="en-US" sz="1200">
                  <a:solidFill>
                    <a:srgbClr val="000000"/>
                  </a:solidFill>
                  <a:latin typeface="Helvetica Neue"/>
                  <a:ea typeface="Helvetica Neue"/>
                  <a:cs typeface="Helvetica Neue"/>
                  <a:sym typeface="Helvetica Neue"/>
                </a:rPr>
                <a:t>* Hidden networks can be used if temporarily made transparent while we configure the devices.</a:t>
              </a:r>
              <a:endParaRPr sz="1200">
                <a:latin typeface="Helvetica Neue"/>
                <a:ea typeface="Helvetica Neue"/>
                <a:cs typeface="Helvetica Neue"/>
                <a:sym typeface="Helvetica Neue"/>
              </a:endParaRPr>
            </a:p>
          </p:txBody>
        </p:sp>
      </p:grpSp>
      <p:grpSp>
        <p:nvGrpSpPr>
          <p:cNvPr id="245" name="Google Shape;245;p29"/>
          <p:cNvGrpSpPr/>
          <p:nvPr/>
        </p:nvGrpSpPr>
        <p:grpSpPr>
          <a:xfrm>
            <a:off x="4156226" y="219650"/>
            <a:ext cx="3772891" cy="6110700"/>
            <a:chOff x="4258200" y="1720800"/>
            <a:chExt cx="3599400" cy="6110700"/>
          </a:xfrm>
        </p:grpSpPr>
        <p:cxnSp>
          <p:nvCxnSpPr>
            <p:cNvPr id="246" name="Google Shape;246;p29"/>
            <p:cNvCxnSpPr/>
            <p:nvPr/>
          </p:nvCxnSpPr>
          <p:spPr>
            <a:xfrm>
              <a:off x="43344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47" name="Google Shape;247;p29"/>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If you have a corporate firewall</a:t>
              </a:r>
              <a:endParaRPr b="1" sz="1200">
                <a:latin typeface="Helvetica Neue"/>
                <a:ea typeface="Helvetica Neue"/>
                <a:cs typeface="Helvetica Neue"/>
                <a:sym typeface="Helvetica Neue"/>
              </a:endParaRPr>
            </a:p>
          </p:txBody>
        </p:sp>
        <p:sp>
          <p:nvSpPr>
            <p:cNvPr id="248" name="Google Shape;248;p29"/>
            <p:cNvSpPr txBox="1"/>
            <p:nvPr/>
          </p:nvSpPr>
          <p:spPr>
            <a:xfrm>
              <a:off x="4258200" y="2090100"/>
              <a:ext cx="3599400" cy="574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You will need to safelist the device MAC addresses (the MAC addresses can be found on the outside of the packaging box for the device). You may also have to safelist the following addresses to ensure the device is able to communicate outside of your corporate network:</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*.density.io (port 443*)</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*.amazonaws.com</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*.gstatic.com</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282F48"/>
                  </a:solidFill>
                  <a:highlight>
                    <a:srgbClr val="FFFFFF"/>
                  </a:highlight>
                </a:rPr>
                <a:t>An Internal DNS server is strongly recommended. If using Public DNS, please ensure the following are whitelisted (optional):</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8.8.8.8</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8.8.4.4</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282F48"/>
                  </a:solidFill>
                  <a:highlight>
                    <a:srgbClr val="FFFFFF"/>
                  </a:highlight>
                </a:rPr>
                <a:t>An internal NTP server is strongly recommended. For NTP and time synchronization, please ensure the following are whitelisted:</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*connman.net</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*.ntp.org (port 123)</a:t>
              </a:r>
              <a:endParaRPr sz="1200">
                <a:solidFill>
                  <a:srgbClr val="282F48"/>
                </a:solidFill>
                <a:highlight>
                  <a:srgbClr val="FFFFFF"/>
                </a:highlight>
              </a:endParaRPr>
            </a:p>
            <a:p>
              <a:pPr indent="0" lvl="0" marL="0" rtl="0" algn="l">
                <a:lnSpc>
                  <a:spcPct val="115000"/>
                </a:lnSpc>
                <a:spcBef>
                  <a:spcPts val="1200"/>
                </a:spcBef>
                <a:spcAft>
                  <a:spcPts val="0"/>
                </a:spcAft>
                <a:buNone/>
              </a:pPr>
              <a:r>
                <a:rPr b="1" lang="en-US" sz="1200">
                  <a:solidFill>
                    <a:srgbClr val="282F48"/>
                  </a:solidFill>
                  <a:highlight>
                    <a:srgbClr val="FFFFFF"/>
                  </a:highlight>
                </a:rPr>
                <a:t>Note</a:t>
              </a:r>
              <a:r>
                <a:rPr lang="en-US" sz="1200">
                  <a:solidFill>
                    <a:srgbClr val="282F48"/>
                  </a:solidFill>
                  <a:highlight>
                    <a:srgbClr val="FFFFFF"/>
                  </a:highlight>
                </a:rPr>
                <a:t>: A list of all subdomains Density sensors communicate to can be provided upon request.</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4D4D4D"/>
                  </a:solidFill>
                  <a:highlight>
                    <a:srgbClr val="FFFFFF"/>
                  </a:highlight>
                </a:rPr>
                <a:t>See our</a:t>
              </a:r>
              <a:r>
                <a:rPr lang="en-US" sz="1200">
                  <a:solidFill>
                    <a:schemeClr val="hlink"/>
                  </a:solidFill>
                  <a:highlight>
                    <a:srgbClr val="FFFFFF"/>
                  </a:highlight>
                  <a:uFill>
                    <a:noFill/>
                  </a:uFill>
                  <a:hlinkClick r:id="rId3"/>
                </a:rPr>
                <a:t> </a:t>
              </a:r>
              <a:r>
                <a:rPr lang="en-US" sz="1200" u="sng">
                  <a:solidFill>
                    <a:srgbClr val="0D5DDF"/>
                  </a:solidFill>
                  <a:highlight>
                    <a:srgbClr val="FFFFFF"/>
                  </a:highlight>
                  <a:hlinkClick r:id="rId4">
                    <a:extLst>
                      <a:ext uri="{A12FA001-AC4F-418D-AE19-62706E023703}">
                        <ahyp:hlinkClr val="tx"/>
                      </a:ext>
                    </a:extLst>
                  </a:hlinkClick>
                </a:rPr>
                <a:t>Technical Specifications</a:t>
              </a:r>
              <a:r>
                <a:rPr lang="en-US" sz="1200">
                  <a:solidFill>
                    <a:srgbClr val="4D4D4D"/>
                  </a:solidFill>
                  <a:highlight>
                    <a:srgbClr val="FFFFFF"/>
                  </a:highlight>
                </a:rPr>
                <a:t> for more details.</a:t>
              </a:r>
              <a:endParaRPr sz="1200">
                <a:latin typeface="Helvetica Neue"/>
                <a:ea typeface="Helvetica Neue"/>
                <a:cs typeface="Helvetica Neue"/>
                <a:sym typeface="Helvetica Neue"/>
              </a:endParaRPr>
            </a:p>
          </p:txBody>
        </p:sp>
      </p:grpSp>
      <p:grpSp>
        <p:nvGrpSpPr>
          <p:cNvPr id="249" name="Google Shape;249;p29"/>
          <p:cNvGrpSpPr/>
          <p:nvPr/>
        </p:nvGrpSpPr>
        <p:grpSpPr>
          <a:xfrm>
            <a:off x="8260575" y="219650"/>
            <a:ext cx="3599400" cy="1108200"/>
            <a:chOff x="4258200" y="1720800"/>
            <a:chExt cx="3599400" cy="1108200"/>
          </a:xfrm>
        </p:grpSpPr>
        <p:cxnSp>
          <p:nvCxnSpPr>
            <p:cNvPr id="250" name="Google Shape;250;p29"/>
            <p:cNvCxnSpPr/>
            <p:nvPr/>
          </p:nvCxnSpPr>
          <p:spPr>
            <a:xfrm>
              <a:off x="43344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51" name="Google Shape;251;p29"/>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Setup App</a:t>
              </a:r>
              <a:endParaRPr b="1" sz="1200">
                <a:latin typeface="Helvetica Neue"/>
                <a:ea typeface="Helvetica Neue"/>
                <a:cs typeface="Helvetica Neue"/>
                <a:sym typeface="Helvetica Neue"/>
              </a:endParaRPr>
            </a:p>
          </p:txBody>
        </p:sp>
        <p:sp>
          <p:nvSpPr>
            <p:cNvPr id="252" name="Google Shape;252;p29"/>
            <p:cNvSpPr txBox="1"/>
            <p:nvPr/>
          </p:nvSpPr>
          <p:spPr>
            <a:xfrm>
              <a:off x="4258200" y="2090100"/>
              <a:ext cx="359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000000"/>
                  </a:solidFill>
                  <a:latin typeface="Helvetica Neue"/>
                  <a:ea typeface="Helvetica Neue"/>
                  <a:cs typeface="Helvetica Neue"/>
                  <a:sym typeface="Helvetica Neue"/>
                </a:rPr>
                <a:t>Used to configure and troubleshoot units. iOS and Android application available - Go to </a:t>
              </a:r>
              <a:r>
                <a:rPr lang="en-US" sz="1200" u="sng">
                  <a:solidFill>
                    <a:srgbClr val="0D5DDF"/>
                  </a:solidFill>
                  <a:latin typeface="Helvetica Neue"/>
                  <a:ea typeface="Helvetica Neue"/>
                  <a:cs typeface="Helvetica Neue"/>
                  <a:sym typeface="Helvetica Neue"/>
                  <a:hlinkClick r:id="rId5">
                    <a:extLst>
                      <a:ext uri="{A12FA001-AC4F-418D-AE19-62706E023703}">
                        <ahyp:hlinkClr val="tx"/>
                      </a:ext>
                    </a:extLst>
                  </a:hlinkClick>
                </a:rPr>
                <a:t>mobile.density.io</a:t>
              </a:r>
              <a:r>
                <a:rPr lang="en-US" sz="1200">
                  <a:solidFill>
                    <a:srgbClr val="000000"/>
                  </a:solidFill>
                  <a:latin typeface="Helvetica Neue"/>
                  <a:ea typeface="Helvetica Neue"/>
                  <a:cs typeface="Helvetica Neue"/>
                  <a:sym typeface="Helvetica Neue"/>
                </a:rPr>
                <a:t> to download.</a:t>
              </a:r>
              <a:endParaRPr sz="1200">
                <a:latin typeface="Helvetica Neue"/>
                <a:ea typeface="Helvetica Neue"/>
                <a:cs typeface="Helvetica Neue"/>
                <a:sym typeface="Helvetica Neu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grpSp>
        <p:nvGrpSpPr>
          <p:cNvPr id="258" name="Google Shape;258;p30"/>
          <p:cNvGrpSpPr/>
          <p:nvPr/>
        </p:nvGrpSpPr>
        <p:grpSpPr>
          <a:xfrm>
            <a:off x="214050" y="304800"/>
            <a:ext cx="11802429" cy="1416000"/>
            <a:chOff x="214050" y="304800"/>
            <a:chExt cx="11802429" cy="1416000"/>
          </a:xfrm>
        </p:grpSpPr>
        <p:cxnSp>
          <p:nvCxnSpPr>
            <p:cNvPr id="259" name="Google Shape;259;p30"/>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260" name="Google Shape;260;p30"/>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Mount Plate Installation</a:t>
              </a:r>
              <a:endParaRPr b="1" sz="2000">
                <a:latin typeface="Helvetica Neue"/>
                <a:ea typeface="Helvetica Neue"/>
                <a:cs typeface="Helvetica Neue"/>
                <a:sym typeface="Helvetica Neue"/>
              </a:endParaRPr>
            </a:p>
          </p:txBody>
        </p:sp>
        <p:sp>
          <p:nvSpPr>
            <p:cNvPr id="261" name="Google Shape;261;p30"/>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b="1" lang="en-US" sz="8000">
                  <a:solidFill>
                    <a:schemeClr val="dk1"/>
                  </a:solidFill>
                  <a:latin typeface="Helvetica Neue"/>
                  <a:ea typeface="Helvetica Neue"/>
                  <a:cs typeface="Helvetica Neue"/>
                  <a:sym typeface="Helvetica Neue"/>
                </a:rPr>
                <a:t>04</a:t>
              </a:r>
              <a:endParaRPr b="1" sz="8000">
                <a:latin typeface="Helvetica Neue"/>
                <a:ea typeface="Helvetica Neue"/>
                <a:cs typeface="Helvetica Neue"/>
                <a:sym typeface="Helvetica Neue"/>
              </a:endParaRPr>
            </a:p>
          </p:txBody>
        </p:sp>
      </p:grpSp>
      <p:pic>
        <p:nvPicPr>
          <p:cNvPr id="262" name="Google Shape;262;p30"/>
          <p:cNvPicPr preferRelativeResize="0"/>
          <p:nvPr/>
        </p:nvPicPr>
        <p:blipFill>
          <a:blip r:embed="rId3">
            <a:alphaModFix/>
          </a:blip>
          <a:stretch>
            <a:fillRect/>
          </a:stretch>
        </p:blipFill>
        <p:spPr>
          <a:xfrm>
            <a:off x="2030375" y="2074375"/>
            <a:ext cx="7819099" cy="28192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grpSp>
        <p:nvGrpSpPr>
          <p:cNvPr id="268" name="Google Shape;268;p31"/>
          <p:cNvGrpSpPr/>
          <p:nvPr/>
        </p:nvGrpSpPr>
        <p:grpSpPr>
          <a:xfrm>
            <a:off x="240600" y="304800"/>
            <a:ext cx="3599400" cy="3324600"/>
            <a:chOff x="240600" y="1720800"/>
            <a:chExt cx="3599400" cy="3324600"/>
          </a:xfrm>
        </p:grpSpPr>
        <p:cxnSp>
          <p:nvCxnSpPr>
            <p:cNvPr id="269" name="Google Shape;269;p31"/>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70" name="Google Shape;270;p31"/>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1: Unplug the ethernet cable</a:t>
              </a:r>
              <a:endParaRPr b="1" sz="1200">
                <a:latin typeface="Helvetica Neue"/>
                <a:ea typeface="Helvetica Neue"/>
                <a:cs typeface="Helvetica Neue"/>
                <a:sym typeface="Helvetica Neue"/>
              </a:endParaRPr>
            </a:p>
          </p:txBody>
        </p:sp>
        <p:sp>
          <p:nvSpPr>
            <p:cNvPr id="271" name="Google Shape;271;p31"/>
            <p:cNvSpPr txBox="1"/>
            <p:nvPr/>
          </p:nvSpPr>
          <p:spPr>
            <a:xfrm>
              <a:off x="240600" y="2090100"/>
              <a:ext cx="35994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Unplug the ethernet cable from the Open Area sensor.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Density sensors comply with certification temperature requirements, and do not pose any risk of burning the skin or causing fires.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If the sensor has been powered on for an extended period of time, we recommend removing the power cable and allow the sensor to cool for at least 5 minutes before handling.</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p:txBody>
        </p:sp>
      </p:grpSp>
      <p:cxnSp>
        <p:nvCxnSpPr>
          <p:cNvPr id="272" name="Google Shape;272;p31"/>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273" name="Google Shape;273;p31"/>
          <p:cNvPicPr preferRelativeResize="0"/>
          <p:nvPr/>
        </p:nvPicPr>
        <p:blipFill>
          <a:blip r:embed="rId3">
            <a:alphaModFix/>
          </a:blip>
          <a:stretch>
            <a:fillRect/>
          </a:stretch>
        </p:blipFill>
        <p:spPr>
          <a:xfrm>
            <a:off x="4672900" y="1315325"/>
            <a:ext cx="6874849" cy="2486750"/>
          </a:xfrm>
          <a:prstGeom prst="rect">
            <a:avLst/>
          </a:prstGeom>
          <a:noFill/>
          <a:ln>
            <a:noFill/>
          </a:ln>
        </p:spPr>
      </p:pic>
      <p:pic>
        <p:nvPicPr>
          <p:cNvPr id="274" name="Google Shape;274;p31"/>
          <p:cNvPicPr preferRelativeResize="0"/>
          <p:nvPr/>
        </p:nvPicPr>
        <p:blipFill>
          <a:blip r:embed="rId4">
            <a:alphaModFix/>
          </a:blip>
          <a:stretch>
            <a:fillRect/>
          </a:stretch>
        </p:blipFill>
        <p:spPr>
          <a:xfrm>
            <a:off x="1490450" y="1315313"/>
            <a:ext cx="556650" cy="467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nsity Master Template 2022">
  <a:themeElements>
    <a:clrScheme name="Simple Light">
      <a:dk1>
        <a:srgbClr val="000000"/>
      </a:dk1>
      <a:lt1>
        <a:srgbClr val="FFFFFF"/>
      </a:lt1>
      <a:dk2>
        <a:srgbClr val="595959"/>
      </a:dk2>
      <a:lt2>
        <a:srgbClr val="EEEEEE"/>
      </a:lt2>
      <a:accent1>
        <a:srgbClr val="4285F4"/>
      </a:accent1>
      <a:accent2>
        <a:srgbClr val="212121"/>
      </a:accent2>
      <a:accent3>
        <a:srgbClr val="0944A1"/>
      </a:accent3>
      <a:accent4>
        <a:srgbClr val="0C183A"/>
      </a:accent4>
      <a:accent5>
        <a:srgbClr val="3C95FF"/>
      </a:accent5>
      <a:accent6>
        <a:srgbClr val="A3CEF3"/>
      </a:accent6>
      <a:hlink>
        <a:srgbClr val="0C18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