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Oswald Medium"/>
      <p:regular r:id="rId20"/>
      <p:bold r:id="rId21"/>
    </p:embeddedFont>
    <p:embeddedFont>
      <p:font typeface="Overpass"/>
      <p:regular r:id="rId22"/>
      <p:bold r:id="rId23"/>
      <p:italic r:id="rId24"/>
      <p:boldItalic r:id="rId25"/>
    </p:embeddedFont>
    <p:embeddedFont>
      <p:font typeface="Oswald Light"/>
      <p:regular r:id="rId26"/>
      <p:bold r:id="rId27"/>
    </p:embeddedFont>
    <p:embeddedFont>
      <p:font typeface="Helvetica Neue"/>
      <p:regular r:id="rId28"/>
      <p:bold r:id="rId29"/>
      <p:italic r:id="rId30"/>
      <p:boldItalic r:id="rId31"/>
    </p:embeddedFont>
    <p:embeddedFont>
      <p:font typeface="Helvetica Neue Ligh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swaldMedium-regular.fntdata"/><Relationship Id="rId22" Type="http://schemas.openxmlformats.org/officeDocument/2006/relationships/font" Target="fonts/Overpass-regular.fntdata"/><Relationship Id="rId21" Type="http://schemas.openxmlformats.org/officeDocument/2006/relationships/font" Target="fonts/OswaldMedium-bold.fntdata"/><Relationship Id="rId24" Type="http://schemas.openxmlformats.org/officeDocument/2006/relationships/font" Target="fonts/Overpass-italic.fntdata"/><Relationship Id="rId23" Type="http://schemas.openxmlformats.org/officeDocument/2006/relationships/font" Target="fonts/Overpas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swaldLight-regular.fntdata"/><Relationship Id="rId25" Type="http://schemas.openxmlformats.org/officeDocument/2006/relationships/font" Target="fonts/Overpass-boldItalic.fntdata"/><Relationship Id="rId28" Type="http://schemas.openxmlformats.org/officeDocument/2006/relationships/font" Target="fonts/HelveticaNeue-regular.fntdata"/><Relationship Id="rId27" Type="http://schemas.openxmlformats.org/officeDocument/2006/relationships/font" Target="fonts/OswaldLigh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7.xml"/><Relationship Id="rId33" Type="http://schemas.openxmlformats.org/officeDocument/2006/relationships/font" Target="fonts/HelveticaNeueLight-bold.fntdata"/><Relationship Id="rId10" Type="http://schemas.openxmlformats.org/officeDocument/2006/relationships/slide" Target="slides/slide6.xml"/><Relationship Id="rId32" Type="http://schemas.openxmlformats.org/officeDocument/2006/relationships/font" Target="fonts/HelveticaNeueLight-regular.fntdata"/><Relationship Id="rId13" Type="http://schemas.openxmlformats.org/officeDocument/2006/relationships/slide" Target="slides/slide9.xml"/><Relationship Id="rId35" Type="http://schemas.openxmlformats.org/officeDocument/2006/relationships/font" Target="fonts/HelveticaNeueLight-boldItalic.fntdata"/><Relationship Id="rId12" Type="http://schemas.openxmlformats.org/officeDocument/2006/relationships/slide" Target="slides/slide8.xml"/><Relationship Id="rId34" Type="http://schemas.openxmlformats.org/officeDocument/2006/relationships/font" Target="fonts/HelveticaNeueLight-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425b4eafe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2425b4eafe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12425b4eafe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a4e6150d8c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a4e6150d8c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2a4e6150d8c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a4e6150d8c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a4e6150d8c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2a4e6150d8c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a4e6150d8c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a4e6150d8c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2a4e6150d8c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8c86905f00_0_7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8c86905f00_0_7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28c86905f00_0_7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a4e6150d8c_0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a4e6150d8c_0_2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g2a4e6150d8c_0_2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a4e6150d8c_0_2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a4e6150d8c_0_2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g2a4e6150d8c_0_2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8c8755d2ce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8c8755d2ce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28c8755d2ce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90cb3cd8aa_2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90cb3cd8aa_2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290cb3cd8aa_2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8c86905f00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8c86905f00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28c86905f00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23154313ef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23154313ef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g323154313ef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235709f66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235709f66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3235709f66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8c86905f00_0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8c86905f00_0_1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28c86905f00_0_1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3e69ad754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3e69ad754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13e69ad754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a4e6150d8c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a4e6150d8c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2a4e6150d8c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C183A"/>
        </a:solidFill>
      </p:bgPr>
    </p:bg>
    <p:spTree>
      <p:nvGrpSpPr>
        <p:cNvPr id="13" name="Shape 13"/>
        <p:cNvGrpSpPr/>
        <p:nvPr/>
      </p:nvGrpSpPr>
      <p:grpSpPr>
        <a:xfrm>
          <a:off x="0" y="0"/>
          <a:ext cx="0" cy="0"/>
          <a:chOff x="0" y="0"/>
          <a:chExt cx="0" cy="0"/>
        </a:xfrm>
      </p:grpSpPr>
      <p:sp>
        <p:nvSpPr>
          <p:cNvPr id="14" name="Google Shape;14;p2"/>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4000"/>
              <a:buFont typeface="Oswald Medium"/>
              <a:buNone/>
              <a:defRPr sz="5333">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5" name="Google Shape;15;p2"/>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1"/>
              </a:buClr>
              <a:buSzPts val="1100"/>
              <a:buFont typeface="Overpass"/>
              <a:buNone/>
              <a:defRPr sz="1467">
                <a:solidFill>
                  <a:schemeClr val="accent1"/>
                </a:solidFill>
                <a:latin typeface="Overpass"/>
                <a:ea typeface="Overpass"/>
                <a:cs typeface="Overpass"/>
                <a:sym typeface="Overpass"/>
              </a:defRPr>
            </a:lvl1pPr>
            <a:lvl2pPr lvl="1" algn="ctr">
              <a:lnSpc>
                <a:spcPct val="100000"/>
              </a:lnSpc>
              <a:spcBef>
                <a:spcPts val="0"/>
              </a:spcBef>
              <a:spcAft>
                <a:spcPts val="0"/>
              </a:spcAft>
              <a:buSzPts val="2800"/>
              <a:buFont typeface="Overpass"/>
              <a:buNone/>
              <a:defRPr sz="3733">
                <a:latin typeface="Overpass"/>
                <a:ea typeface="Overpass"/>
                <a:cs typeface="Overpass"/>
                <a:sym typeface="Overpass"/>
              </a:defRPr>
            </a:lvl2pPr>
            <a:lvl3pPr lvl="2" algn="ctr">
              <a:lnSpc>
                <a:spcPct val="100000"/>
              </a:lnSpc>
              <a:spcBef>
                <a:spcPts val="0"/>
              </a:spcBef>
              <a:spcAft>
                <a:spcPts val="0"/>
              </a:spcAft>
              <a:buSzPts val="2800"/>
              <a:buFont typeface="Overpass"/>
              <a:buNone/>
              <a:defRPr sz="3733">
                <a:latin typeface="Overpass"/>
                <a:ea typeface="Overpass"/>
                <a:cs typeface="Overpass"/>
                <a:sym typeface="Overpass"/>
              </a:defRPr>
            </a:lvl3pPr>
            <a:lvl4pPr lvl="3" algn="ctr">
              <a:lnSpc>
                <a:spcPct val="100000"/>
              </a:lnSpc>
              <a:spcBef>
                <a:spcPts val="0"/>
              </a:spcBef>
              <a:spcAft>
                <a:spcPts val="0"/>
              </a:spcAft>
              <a:buSzPts val="2800"/>
              <a:buFont typeface="Overpass"/>
              <a:buNone/>
              <a:defRPr sz="3733">
                <a:latin typeface="Overpass"/>
                <a:ea typeface="Overpass"/>
                <a:cs typeface="Overpass"/>
                <a:sym typeface="Overpass"/>
              </a:defRPr>
            </a:lvl4pPr>
            <a:lvl5pPr lvl="4" algn="ctr">
              <a:lnSpc>
                <a:spcPct val="100000"/>
              </a:lnSpc>
              <a:spcBef>
                <a:spcPts val="0"/>
              </a:spcBef>
              <a:spcAft>
                <a:spcPts val="0"/>
              </a:spcAft>
              <a:buSzPts val="2800"/>
              <a:buFont typeface="Overpass"/>
              <a:buNone/>
              <a:defRPr sz="3733">
                <a:latin typeface="Overpass"/>
                <a:ea typeface="Overpass"/>
                <a:cs typeface="Overpass"/>
                <a:sym typeface="Overpass"/>
              </a:defRPr>
            </a:lvl5pPr>
            <a:lvl6pPr lvl="5" algn="ctr">
              <a:lnSpc>
                <a:spcPct val="100000"/>
              </a:lnSpc>
              <a:spcBef>
                <a:spcPts val="0"/>
              </a:spcBef>
              <a:spcAft>
                <a:spcPts val="0"/>
              </a:spcAft>
              <a:buSzPts val="2800"/>
              <a:buFont typeface="Overpass"/>
              <a:buNone/>
              <a:defRPr sz="3733">
                <a:latin typeface="Overpass"/>
                <a:ea typeface="Overpass"/>
                <a:cs typeface="Overpass"/>
                <a:sym typeface="Overpass"/>
              </a:defRPr>
            </a:lvl6pPr>
            <a:lvl7pPr lvl="6" algn="ctr">
              <a:lnSpc>
                <a:spcPct val="100000"/>
              </a:lnSpc>
              <a:spcBef>
                <a:spcPts val="0"/>
              </a:spcBef>
              <a:spcAft>
                <a:spcPts val="0"/>
              </a:spcAft>
              <a:buSzPts val="2800"/>
              <a:buFont typeface="Overpass"/>
              <a:buNone/>
              <a:defRPr sz="3733">
                <a:latin typeface="Overpass"/>
                <a:ea typeface="Overpass"/>
                <a:cs typeface="Overpass"/>
                <a:sym typeface="Overpass"/>
              </a:defRPr>
            </a:lvl7pPr>
            <a:lvl8pPr lvl="7" algn="ctr">
              <a:lnSpc>
                <a:spcPct val="100000"/>
              </a:lnSpc>
              <a:spcBef>
                <a:spcPts val="0"/>
              </a:spcBef>
              <a:spcAft>
                <a:spcPts val="0"/>
              </a:spcAft>
              <a:buSzPts val="2800"/>
              <a:buFont typeface="Overpass"/>
              <a:buNone/>
              <a:defRPr sz="3733">
                <a:latin typeface="Overpass"/>
                <a:ea typeface="Overpass"/>
                <a:cs typeface="Overpass"/>
                <a:sym typeface="Overpass"/>
              </a:defRPr>
            </a:lvl8pPr>
            <a:lvl9pPr lvl="8" algn="ctr">
              <a:lnSpc>
                <a:spcPct val="100000"/>
              </a:lnSpc>
              <a:spcBef>
                <a:spcPts val="0"/>
              </a:spcBef>
              <a:spcAft>
                <a:spcPts val="0"/>
              </a:spcAft>
              <a:buSzPts val="2800"/>
              <a:buFont typeface="Overpass"/>
              <a:buNone/>
              <a:defRPr sz="3733">
                <a:latin typeface="Overpass"/>
                <a:ea typeface="Overpass"/>
                <a:cs typeface="Overpass"/>
                <a:sym typeface="Overpass"/>
              </a:defRPr>
            </a:lvl9pPr>
          </a:lstStyle>
          <a:p/>
        </p:txBody>
      </p:sp>
      <p:sp>
        <p:nvSpPr>
          <p:cNvPr id="16" name="Google Shape;16;p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2"/>
          <p:cNvPicPr preferRelativeResize="0"/>
          <p:nvPr/>
        </p:nvPicPr>
        <p:blipFill rotWithShape="1">
          <a:blip r:embed="rId2">
            <a:alphaModFix/>
          </a:blip>
          <a:srcRect b="228" l="0" r="0" t="228"/>
          <a:stretch/>
        </p:blipFill>
        <p:spPr>
          <a:xfrm>
            <a:off x="5486995" y="671268"/>
            <a:ext cx="1091800" cy="27223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1">
  <p:cSld name="1_Blank 4_1_1">
    <p:bg>
      <p:bgPr>
        <a:solidFill>
          <a:schemeClr val="lt1"/>
        </a:solidFill>
      </p:bgPr>
    </p:bg>
    <p:spTree>
      <p:nvGrpSpPr>
        <p:cNvPr id="69" name="Shape 69"/>
        <p:cNvGrpSpPr/>
        <p:nvPr/>
      </p:nvGrpSpPr>
      <p:grpSpPr>
        <a:xfrm>
          <a:off x="0" y="0"/>
          <a:ext cx="0" cy="0"/>
          <a:chOff x="0" y="0"/>
          <a:chExt cx="0" cy="0"/>
        </a:xfrm>
      </p:grpSpPr>
      <p:sp>
        <p:nvSpPr>
          <p:cNvPr id="70" name="Google Shape;70;p11"/>
          <p:cNvSpPr/>
          <p:nvPr>
            <p:ph idx="2" type="pic"/>
          </p:nvPr>
        </p:nvSpPr>
        <p:spPr>
          <a:xfrm>
            <a:off x="269550" y="1605813"/>
            <a:ext cx="11652900" cy="4635900"/>
          </a:xfrm>
          <a:prstGeom prst="rect">
            <a:avLst/>
          </a:prstGeom>
          <a:noFill/>
          <a:ln>
            <a:noFill/>
          </a:ln>
        </p:spPr>
      </p:sp>
      <p:sp>
        <p:nvSpPr>
          <p:cNvPr id="71" name="Google Shape;71;p11"/>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72" name="Google Shape;72;p11"/>
          <p:cNvSpPr txBox="1"/>
          <p:nvPr>
            <p:ph idx="1"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73" name="Google Shape;73;p11"/>
          <p:cNvPicPr preferRelativeResize="0"/>
          <p:nvPr/>
        </p:nvPicPr>
        <p:blipFill>
          <a:blip r:embed="rId2">
            <a:alphaModFix/>
          </a:blip>
          <a:stretch>
            <a:fillRect/>
          </a:stretch>
        </p:blipFill>
        <p:spPr>
          <a:xfrm>
            <a:off x="11750688" y="6429600"/>
            <a:ext cx="323375" cy="323375"/>
          </a:xfrm>
          <a:prstGeom prst="rect">
            <a:avLst/>
          </a:prstGeom>
          <a:noFill/>
          <a:ln>
            <a:noFill/>
          </a:ln>
        </p:spPr>
      </p:pic>
      <p:pic>
        <p:nvPicPr>
          <p:cNvPr id="74" name="Google Shape;74;p11"/>
          <p:cNvPicPr preferRelativeResize="0"/>
          <p:nvPr/>
        </p:nvPicPr>
        <p:blipFill>
          <a:blip r:embed="rId3">
            <a:alphaModFix/>
          </a:blip>
          <a:stretch>
            <a:fillRect/>
          </a:stretch>
        </p:blipFill>
        <p:spPr>
          <a:xfrm>
            <a:off x="269550" y="281025"/>
            <a:ext cx="1093525" cy="2719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5">
    <p:bg>
      <p:bgPr>
        <a:solidFill>
          <a:schemeClr val="lt1"/>
        </a:solidFill>
      </p:bgPr>
    </p:bg>
    <p:spTree>
      <p:nvGrpSpPr>
        <p:cNvPr id="75" name="Shape 75"/>
        <p:cNvGrpSpPr/>
        <p:nvPr/>
      </p:nvGrpSpPr>
      <p:grpSpPr>
        <a:xfrm>
          <a:off x="0" y="0"/>
          <a:ext cx="0" cy="0"/>
          <a:chOff x="0" y="0"/>
          <a:chExt cx="0" cy="0"/>
        </a:xfrm>
      </p:grpSpPr>
      <p:sp>
        <p:nvSpPr>
          <p:cNvPr id="76" name="Google Shape;76;p12"/>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7" name="Google Shape;77;p12"/>
          <p:cNvSpPr txBox="1"/>
          <p:nvPr>
            <p:ph idx="1" type="body"/>
          </p:nvPr>
        </p:nvSpPr>
        <p:spPr>
          <a:xfrm>
            <a:off x="213995" y="782053"/>
            <a:ext cx="5451699" cy="31559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Clr>
                <a:srgbClr val="000000"/>
              </a:buClr>
              <a:buSzPts val="1800"/>
              <a:buNone/>
              <a:defRPr b="1" sz="10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8" name="Google Shape;78;p12"/>
          <p:cNvSpPr txBox="1"/>
          <p:nvPr>
            <p:ph idx="2"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9" name="Google Shape;79;p12"/>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0" name="Google Shape;80;p12"/>
          <p:cNvSpPr txBox="1"/>
          <p:nvPr>
            <p:ph type="ctrTitle"/>
          </p:nvPr>
        </p:nvSpPr>
        <p:spPr>
          <a:xfrm>
            <a:off x="223520" y="1225253"/>
            <a:ext cx="5424245"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81" name="Google Shape;81;p12"/>
          <p:cNvSpPr txBox="1"/>
          <p:nvPr>
            <p:ph idx="4" type="body"/>
          </p:nvPr>
        </p:nvSpPr>
        <p:spPr>
          <a:xfrm>
            <a:off x="223521" y="2572871"/>
            <a:ext cx="5424244" cy="30031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2pPr>
            <a:lvl3pPr indent="-317500" lvl="2" marL="13716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3pPr>
            <a:lvl4pPr indent="-317500" lvl="3" marL="18288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4pPr>
            <a:lvl5pPr indent="-317500" lvl="4" marL="22860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82" name="Google Shape;82;p12"/>
          <p:cNvSpPr/>
          <p:nvPr>
            <p:ph idx="5" type="pic"/>
          </p:nvPr>
        </p:nvSpPr>
        <p:spPr>
          <a:xfrm>
            <a:off x="5917600" y="1432450"/>
            <a:ext cx="5379000" cy="4143600"/>
          </a:xfrm>
          <a:prstGeom prst="rect">
            <a:avLst/>
          </a:prstGeom>
          <a:noFill/>
          <a:ln>
            <a:noFill/>
          </a:ln>
        </p:spPr>
      </p:sp>
      <p:pic>
        <p:nvPicPr>
          <p:cNvPr id="83" name="Google Shape;83;p12"/>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6">
    <p:bg>
      <p:bgPr>
        <a:solidFill>
          <a:schemeClr val="lt1"/>
        </a:solidFill>
      </p:bgPr>
    </p:bg>
    <p:spTree>
      <p:nvGrpSpPr>
        <p:cNvPr id="84" name="Shape 84"/>
        <p:cNvGrpSpPr/>
        <p:nvPr/>
      </p:nvGrpSpPr>
      <p:grpSpPr>
        <a:xfrm>
          <a:off x="0" y="0"/>
          <a:ext cx="0" cy="0"/>
          <a:chOff x="0" y="0"/>
          <a:chExt cx="0" cy="0"/>
        </a:xfrm>
      </p:grpSpPr>
      <p:sp>
        <p:nvSpPr>
          <p:cNvPr id="85" name="Google Shape;85;p13"/>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86" name="Google Shape;86;p13"/>
          <p:cNvSpPr txBox="1"/>
          <p:nvPr>
            <p:ph idx="1" type="body"/>
          </p:nvPr>
        </p:nvSpPr>
        <p:spPr>
          <a:xfrm>
            <a:off x="213995" y="782053"/>
            <a:ext cx="5451699" cy="31559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Clr>
                <a:srgbClr val="000000"/>
              </a:buClr>
              <a:buSzPts val="1800"/>
              <a:buNone/>
              <a:defRPr b="1" sz="10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7" name="Google Shape;87;p13"/>
          <p:cNvSpPr txBox="1"/>
          <p:nvPr>
            <p:ph idx="2"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8" name="Google Shape;88;p13"/>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9" name="Google Shape;89;p13"/>
          <p:cNvSpPr txBox="1"/>
          <p:nvPr>
            <p:ph type="ctrTitle"/>
          </p:nvPr>
        </p:nvSpPr>
        <p:spPr>
          <a:xfrm>
            <a:off x="223520" y="1225253"/>
            <a:ext cx="5424245"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90" name="Google Shape;90;p13"/>
          <p:cNvSpPr txBox="1"/>
          <p:nvPr>
            <p:ph idx="4" type="body"/>
          </p:nvPr>
        </p:nvSpPr>
        <p:spPr>
          <a:xfrm>
            <a:off x="223521" y="2572871"/>
            <a:ext cx="5424244" cy="30031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2pPr>
            <a:lvl3pPr indent="-317500" lvl="2" marL="13716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3pPr>
            <a:lvl4pPr indent="-317500" lvl="3" marL="18288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4pPr>
            <a:lvl5pPr indent="-317500" lvl="4" marL="22860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91" name="Google Shape;91;p13"/>
          <p:cNvSpPr/>
          <p:nvPr>
            <p:ph idx="5" type="pic"/>
          </p:nvPr>
        </p:nvSpPr>
        <p:spPr>
          <a:xfrm>
            <a:off x="5917600" y="1225250"/>
            <a:ext cx="5379000" cy="2435100"/>
          </a:xfrm>
          <a:prstGeom prst="rect">
            <a:avLst/>
          </a:prstGeom>
          <a:noFill/>
          <a:ln>
            <a:noFill/>
          </a:ln>
        </p:spPr>
      </p:sp>
      <p:sp>
        <p:nvSpPr>
          <p:cNvPr id="92" name="Google Shape;92;p13"/>
          <p:cNvSpPr/>
          <p:nvPr>
            <p:ph idx="6" type="pic"/>
          </p:nvPr>
        </p:nvSpPr>
        <p:spPr>
          <a:xfrm>
            <a:off x="5917600" y="3856200"/>
            <a:ext cx="5379000" cy="2435100"/>
          </a:xfrm>
          <a:prstGeom prst="rect">
            <a:avLst/>
          </a:prstGeom>
          <a:noFill/>
          <a:ln>
            <a:noFill/>
          </a:ln>
        </p:spPr>
      </p:sp>
      <p:pic>
        <p:nvPicPr>
          <p:cNvPr id="93" name="Google Shape;93;p13"/>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7">
    <p:bg>
      <p:bgPr>
        <a:solidFill>
          <a:schemeClr val="lt1"/>
        </a:solidFill>
      </p:bgPr>
    </p:bg>
    <p:spTree>
      <p:nvGrpSpPr>
        <p:cNvPr id="94" name="Shape 94"/>
        <p:cNvGrpSpPr/>
        <p:nvPr/>
      </p:nvGrpSpPr>
      <p:grpSpPr>
        <a:xfrm>
          <a:off x="0" y="0"/>
          <a:ext cx="0" cy="0"/>
          <a:chOff x="0" y="0"/>
          <a:chExt cx="0" cy="0"/>
        </a:xfrm>
      </p:grpSpPr>
      <p:sp>
        <p:nvSpPr>
          <p:cNvPr id="95" name="Google Shape;95;p14"/>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6" name="Google Shape;96;p14"/>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97" name="Google Shape;97;p14"/>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8" name="Google Shape;98;p14"/>
          <p:cNvSpPr/>
          <p:nvPr>
            <p:ph idx="3" type="pic"/>
          </p:nvPr>
        </p:nvSpPr>
        <p:spPr>
          <a:xfrm>
            <a:off x="1354138" y="2733675"/>
            <a:ext cx="1030287" cy="923925"/>
          </a:xfrm>
          <a:prstGeom prst="rect">
            <a:avLst/>
          </a:prstGeom>
          <a:noFill/>
          <a:ln>
            <a:noFill/>
          </a:ln>
        </p:spPr>
      </p:sp>
      <p:sp>
        <p:nvSpPr>
          <p:cNvPr id="99" name="Google Shape;99;p14"/>
          <p:cNvSpPr/>
          <p:nvPr>
            <p:ph idx="4" type="pic"/>
          </p:nvPr>
        </p:nvSpPr>
        <p:spPr>
          <a:xfrm>
            <a:off x="3051394" y="2733675"/>
            <a:ext cx="1030287" cy="923925"/>
          </a:xfrm>
          <a:prstGeom prst="rect">
            <a:avLst/>
          </a:prstGeom>
          <a:noFill/>
          <a:ln>
            <a:noFill/>
          </a:ln>
        </p:spPr>
      </p:sp>
      <p:sp>
        <p:nvSpPr>
          <p:cNvPr id="100" name="Google Shape;100;p14"/>
          <p:cNvSpPr/>
          <p:nvPr>
            <p:ph idx="5" type="pic"/>
          </p:nvPr>
        </p:nvSpPr>
        <p:spPr>
          <a:xfrm>
            <a:off x="4748650" y="2733675"/>
            <a:ext cx="1030287" cy="923925"/>
          </a:xfrm>
          <a:prstGeom prst="rect">
            <a:avLst/>
          </a:prstGeom>
          <a:noFill/>
          <a:ln>
            <a:noFill/>
          </a:ln>
        </p:spPr>
      </p:sp>
      <p:sp>
        <p:nvSpPr>
          <p:cNvPr id="101" name="Google Shape;101;p14"/>
          <p:cNvSpPr/>
          <p:nvPr>
            <p:ph idx="6" type="pic"/>
          </p:nvPr>
        </p:nvSpPr>
        <p:spPr>
          <a:xfrm>
            <a:off x="6445906" y="2733675"/>
            <a:ext cx="1030287" cy="923925"/>
          </a:xfrm>
          <a:prstGeom prst="rect">
            <a:avLst/>
          </a:prstGeom>
          <a:noFill/>
          <a:ln>
            <a:noFill/>
          </a:ln>
        </p:spPr>
      </p:sp>
      <p:sp>
        <p:nvSpPr>
          <p:cNvPr id="102" name="Google Shape;102;p14"/>
          <p:cNvSpPr/>
          <p:nvPr>
            <p:ph idx="7" type="pic"/>
          </p:nvPr>
        </p:nvSpPr>
        <p:spPr>
          <a:xfrm>
            <a:off x="8143162" y="2733675"/>
            <a:ext cx="1030287" cy="923925"/>
          </a:xfrm>
          <a:prstGeom prst="rect">
            <a:avLst/>
          </a:prstGeom>
          <a:noFill/>
          <a:ln>
            <a:noFill/>
          </a:ln>
        </p:spPr>
      </p:sp>
      <p:sp>
        <p:nvSpPr>
          <p:cNvPr id="103" name="Google Shape;103;p14"/>
          <p:cNvSpPr/>
          <p:nvPr>
            <p:ph idx="8" type="pic"/>
          </p:nvPr>
        </p:nvSpPr>
        <p:spPr>
          <a:xfrm>
            <a:off x="9840416" y="2733675"/>
            <a:ext cx="1030287" cy="923925"/>
          </a:xfrm>
          <a:prstGeom prst="rect">
            <a:avLst/>
          </a:prstGeom>
          <a:noFill/>
          <a:ln>
            <a:noFill/>
          </a:ln>
        </p:spPr>
      </p:sp>
      <p:sp>
        <p:nvSpPr>
          <p:cNvPr id="104" name="Google Shape;104;p14"/>
          <p:cNvSpPr txBox="1"/>
          <p:nvPr>
            <p:ph idx="9" type="body"/>
          </p:nvPr>
        </p:nvSpPr>
        <p:spPr>
          <a:xfrm>
            <a:off x="1344706"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5" name="Google Shape;105;p14"/>
          <p:cNvSpPr txBox="1"/>
          <p:nvPr>
            <p:ph idx="13" type="body"/>
          </p:nvPr>
        </p:nvSpPr>
        <p:spPr>
          <a:xfrm>
            <a:off x="3043848"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6" name="Google Shape;106;p14"/>
          <p:cNvSpPr txBox="1"/>
          <p:nvPr>
            <p:ph idx="14" type="body"/>
          </p:nvPr>
        </p:nvSpPr>
        <p:spPr>
          <a:xfrm>
            <a:off x="4742990"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7" name="Google Shape;107;p14"/>
          <p:cNvSpPr txBox="1"/>
          <p:nvPr>
            <p:ph idx="15" type="body"/>
          </p:nvPr>
        </p:nvSpPr>
        <p:spPr>
          <a:xfrm>
            <a:off x="6442132"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8" name="Google Shape;108;p14"/>
          <p:cNvSpPr txBox="1"/>
          <p:nvPr>
            <p:ph idx="16" type="body"/>
          </p:nvPr>
        </p:nvSpPr>
        <p:spPr>
          <a:xfrm>
            <a:off x="8141274"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9" name="Google Shape;109;p14"/>
          <p:cNvSpPr txBox="1"/>
          <p:nvPr>
            <p:ph idx="17" type="body"/>
          </p:nvPr>
        </p:nvSpPr>
        <p:spPr>
          <a:xfrm>
            <a:off x="9840416"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10" name="Google Shape;110;p14"/>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8">
    <p:bg>
      <p:bgPr>
        <a:solidFill>
          <a:schemeClr val="lt1"/>
        </a:solidFill>
      </p:bgPr>
    </p:bg>
    <p:spTree>
      <p:nvGrpSpPr>
        <p:cNvPr id="111" name="Shape 111"/>
        <p:cNvGrpSpPr/>
        <p:nvPr/>
      </p:nvGrpSpPr>
      <p:grpSpPr>
        <a:xfrm>
          <a:off x="0" y="0"/>
          <a:ext cx="0" cy="0"/>
          <a:chOff x="0" y="0"/>
          <a:chExt cx="0" cy="0"/>
        </a:xfrm>
      </p:grpSpPr>
      <p:sp>
        <p:nvSpPr>
          <p:cNvPr id="112" name="Google Shape;112;p15"/>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3" name="Google Shape;113;p15"/>
          <p:cNvSpPr txBox="1"/>
          <p:nvPr>
            <p:ph type="ctrTitle"/>
          </p:nvPr>
        </p:nvSpPr>
        <p:spPr>
          <a:xfrm>
            <a:off x="223520" y="759087"/>
            <a:ext cx="5976367"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14" name="Google Shape;114;p15"/>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15" name="Google Shape;115;p15"/>
          <p:cNvPicPr preferRelativeResize="0"/>
          <p:nvPr/>
        </p:nvPicPr>
        <p:blipFill rotWithShape="1">
          <a:blip r:embed="rId2">
            <a:alphaModFix/>
          </a:blip>
          <a:srcRect b="0" l="0" r="0" t="0"/>
          <a:stretch/>
        </p:blipFill>
        <p:spPr>
          <a:xfrm>
            <a:off x="11790460" y="6467691"/>
            <a:ext cx="243840" cy="243840"/>
          </a:xfrm>
          <a:prstGeom prst="rect">
            <a:avLst/>
          </a:prstGeom>
          <a:noFill/>
          <a:ln>
            <a:noFill/>
          </a:ln>
        </p:spPr>
      </p:pic>
      <p:sp>
        <p:nvSpPr>
          <p:cNvPr id="116" name="Google Shape;116;p15"/>
          <p:cNvSpPr txBox="1"/>
          <p:nvPr>
            <p:ph idx="3" type="body"/>
          </p:nvPr>
        </p:nvSpPr>
        <p:spPr>
          <a:xfrm>
            <a:off x="223521" y="1873625"/>
            <a:ext cx="6055360" cy="38159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sz="1600">
                <a:solidFill>
                  <a:srgbClr val="444444"/>
                </a:solidFill>
                <a:latin typeface="Overpass"/>
                <a:ea typeface="Overpass"/>
                <a:cs typeface="Overpass"/>
                <a:sym typeface="Overpass"/>
              </a:defRPr>
            </a:lvl1pPr>
            <a:lvl2pPr indent="-317500" lvl="1" marL="9144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2pPr>
            <a:lvl3pPr indent="-317500" lvl="2" marL="13716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3pPr>
            <a:lvl4pPr indent="-317500" lvl="3" marL="18288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4pPr>
            <a:lvl5pPr indent="-317500" lvl="4" marL="22860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7" name="Google Shape;117;p15"/>
          <p:cNvSpPr/>
          <p:nvPr>
            <p:ph idx="4" type="pic"/>
          </p:nvPr>
        </p:nvSpPr>
        <p:spPr>
          <a:xfrm>
            <a:off x="6837363" y="0"/>
            <a:ext cx="5354637" cy="68580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118" name="Shape 118"/>
        <p:cNvGrpSpPr/>
        <p:nvPr/>
      </p:nvGrpSpPr>
      <p:grpSpPr>
        <a:xfrm>
          <a:off x="0" y="0"/>
          <a:ext cx="0" cy="0"/>
          <a:chOff x="0" y="0"/>
          <a:chExt cx="0" cy="0"/>
        </a:xfrm>
      </p:grpSpPr>
      <p:sp>
        <p:nvSpPr>
          <p:cNvPr id="119" name="Google Shape;119;p16"/>
          <p:cNvSpPr txBox="1"/>
          <p:nvPr>
            <p:ph idx="1" type="body"/>
          </p:nvPr>
        </p:nvSpPr>
        <p:spPr>
          <a:xfrm>
            <a:off x="213995" y="212725"/>
            <a:ext cx="11418888" cy="6000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0" name="Google Shape;120;p16"/>
          <p:cNvSpPr txBox="1"/>
          <p:nvPr>
            <p:ph type="ctrTitle"/>
          </p:nvPr>
        </p:nvSpPr>
        <p:spPr>
          <a:xfrm>
            <a:off x="223520" y="1063887"/>
            <a:ext cx="11360800" cy="2736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D5DDF"/>
              </a:buClr>
              <a:buSzPts val="4000"/>
              <a:buFont typeface="Oswald Medium"/>
              <a:buNone/>
              <a:defRPr sz="4267">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21" name="Google Shape;121;p16"/>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22" name="Google Shape;122;p16"/>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9">
    <p:bg>
      <p:bgPr>
        <a:solidFill>
          <a:schemeClr val="lt1"/>
        </a:solidFill>
      </p:bgPr>
    </p:bg>
    <p:spTree>
      <p:nvGrpSpPr>
        <p:cNvPr id="123" name="Shape 123"/>
        <p:cNvGrpSpPr/>
        <p:nvPr/>
      </p:nvGrpSpPr>
      <p:grpSpPr>
        <a:xfrm>
          <a:off x="0" y="0"/>
          <a:ext cx="0" cy="0"/>
          <a:chOff x="0" y="0"/>
          <a:chExt cx="0" cy="0"/>
        </a:xfrm>
      </p:grpSpPr>
      <p:sp>
        <p:nvSpPr>
          <p:cNvPr id="124" name="Google Shape;124;p17"/>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5" name="Google Shape;125;p17"/>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6" name="Google Shape;126;p17"/>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27" name="Google Shape;127;p17"/>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28" name="Google Shape;128;p17"/>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10">
    <p:bg>
      <p:bgPr>
        <a:solidFill>
          <a:schemeClr val="lt1"/>
        </a:solidFill>
      </p:bgPr>
    </p:bg>
    <p:spTree>
      <p:nvGrpSpPr>
        <p:cNvPr id="129" name="Shape 129"/>
        <p:cNvGrpSpPr/>
        <p:nvPr/>
      </p:nvGrpSpPr>
      <p:grpSpPr>
        <a:xfrm>
          <a:off x="0" y="0"/>
          <a:ext cx="0" cy="0"/>
          <a:chOff x="0" y="0"/>
          <a:chExt cx="0" cy="0"/>
        </a:xfrm>
      </p:grpSpPr>
      <p:sp>
        <p:nvSpPr>
          <p:cNvPr id="130" name="Google Shape;130;p18"/>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1" name="Google Shape;131;p18"/>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2" name="Google Shape;132;p18"/>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33" name="Google Shape;133;p18"/>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4" name="Google Shape;134;p18"/>
          <p:cNvSpPr txBox="1"/>
          <p:nvPr>
            <p:ph idx="3" type="body"/>
          </p:nvPr>
        </p:nvSpPr>
        <p:spPr>
          <a:xfrm>
            <a:off x="223838" y="1649413"/>
            <a:ext cx="11422062" cy="415925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228600" lvl="4" marL="2286000" algn="l">
              <a:lnSpc>
                <a:spcPct val="115000"/>
              </a:lnSpc>
              <a:spcBef>
                <a:spcPts val="0"/>
              </a:spcBef>
              <a:spcAft>
                <a:spcPts val="0"/>
              </a:spcAft>
              <a:buClr>
                <a:schemeClr val="lt1"/>
              </a:buClr>
              <a:buSzPts val="1400"/>
              <a:buNone/>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pic>
        <p:nvPicPr>
          <p:cNvPr id="135" name="Google Shape;135;p18"/>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4">
  <p:cSld name="1_Blank 10_1">
    <p:bg>
      <p:bgPr>
        <a:solidFill>
          <a:schemeClr val="lt1"/>
        </a:solidFill>
      </p:bgPr>
    </p:bg>
    <p:spTree>
      <p:nvGrpSpPr>
        <p:cNvPr id="136" name="Shape 136"/>
        <p:cNvGrpSpPr/>
        <p:nvPr/>
      </p:nvGrpSpPr>
      <p:grpSpPr>
        <a:xfrm>
          <a:off x="0" y="0"/>
          <a:ext cx="0" cy="0"/>
          <a:chOff x="0" y="0"/>
          <a:chExt cx="0" cy="0"/>
        </a:xfrm>
      </p:grpSpPr>
      <p:sp>
        <p:nvSpPr>
          <p:cNvPr id="137" name="Google Shape;137;p19"/>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8" name="Google Shape;138;p19"/>
          <p:cNvSpPr txBox="1"/>
          <p:nvPr>
            <p:ph idx="1" type="body"/>
          </p:nvPr>
        </p:nvSpPr>
        <p:spPr>
          <a:xfrm>
            <a:off x="213995" y="212725"/>
            <a:ext cx="6006900" cy="315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39" name="Google Shape;139;p19"/>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140" name="Google Shape;140;p19"/>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41" name="Google Shape;141;p19"/>
          <p:cNvSpPr/>
          <p:nvPr>
            <p:ph idx="3" type="pic"/>
          </p:nvPr>
        </p:nvSpPr>
        <p:spPr>
          <a:xfrm>
            <a:off x="333250" y="1675025"/>
            <a:ext cx="11418900" cy="4542900"/>
          </a:xfrm>
          <a:prstGeom prst="rect">
            <a:avLst/>
          </a:prstGeom>
          <a:noFill/>
          <a:ln>
            <a:noFill/>
          </a:ln>
        </p:spPr>
      </p:sp>
      <p:pic>
        <p:nvPicPr>
          <p:cNvPr id="142" name="Google Shape;142;p19"/>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11">
    <p:bg>
      <p:bgPr>
        <a:solidFill>
          <a:schemeClr val="lt1"/>
        </a:solidFill>
      </p:bgPr>
    </p:bg>
    <p:spTree>
      <p:nvGrpSpPr>
        <p:cNvPr id="143" name="Shape 143"/>
        <p:cNvGrpSpPr/>
        <p:nvPr/>
      </p:nvGrpSpPr>
      <p:grpSpPr>
        <a:xfrm>
          <a:off x="0" y="0"/>
          <a:ext cx="0" cy="0"/>
          <a:chOff x="0" y="0"/>
          <a:chExt cx="0" cy="0"/>
        </a:xfrm>
      </p:grpSpPr>
      <p:sp>
        <p:nvSpPr>
          <p:cNvPr id="144" name="Google Shape;144;p20"/>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5" name="Google Shape;145;p20"/>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6" name="Google Shape;146;p20"/>
          <p:cNvSpPr txBox="1"/>
          <p:nvPr>
            <p:ph type="ctrTitle"/>
          </p:nvPr>
        </p:nvSpPr>
        <p:spPr>
          <a:xfrm>
            <a:off x="223520" y="759087"/>
            <a:ext cx="5989021"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47" name="Google Shape;147;p20"/>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8" name="Google Shape;148;p20"/>
          <p:cNvSpPr txBox="1"/>
          <p:nvPr>
            <p:ph idx="3" type="body"/>
          </p:nvPr>
        </p:nvSpPr>
        <p:spPr>
          <a:xfrm>
            <a:off x="223850" y="1649425"/>
            <a:ext cx="5590500" cy="4159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228600" lvl="2" marL="1371600" algn="l">
              <a:lnSpc>
                <a:spcPct val="115000"/>
              </a:lnSpc>
              <a:spcBef>
                <a:spcPts val="0"/>
              </a:spcBef>
              <a:spcAft>
                <a:spcPts val="0"/>
              </a:spcAft>
              <a:buClr>
                <a:schemeClr val="lt1"/>
              </a:buClr>
              <a:buSzPts val="1400"/>
              <a:buNone/>
              <a:defRPr>
                <a:solidFill>
                  <a:schemeClr val="lt1"/>
                </a:solidFill>
              </a:defRPr>
            </a:lvl3pPr>
            <a:lvl4pPr indent="-228600" lvl="3" marL="1828800" algn="l">
              <a:lnSpc>
                <a:spcPct val="115000"/>
              </a:lnSpc>
              <a:spcBef>
                <a:spcPts val="0"/>
              </a:spcBef>
              <a:spcAft>
                <a:spcPts val="0"/>
              </a:spcAft>
              <a:buClr>
                <a:schemeClr val="lt1"/>
              </a:buClr>
              <a:buSzPts val="1400"/>
              <a:buNone/>
              <a:defRPr>
                <a:solidFill>
                  <a:schemeClr val="lt1"/>
                </a:solidFill>
              </a:defRPr>
            </a:lvl4pPr>
            <a:lvl5pPr indent="-228600" lvl="4" marL="2286000" algn="l">
              <a:lnSpc>
                <a:spcPct val="115000"/>
              </a:lnSpc>
              <a:spcBef>
                <a:spcPts val="0"/>
              </a:spcBef>
              <a:spcAft>
                <a:spcPts val="0"/>
              </a:spcAft>
              <a:buClr>
                <a:schemeClr val="lt1"/>
              </a:buClr>
              <a:buSzPts val="1400"/>
              <a:buNone/>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149" name="Google Shape;149;p20"/>
          <p:cNvSpPr txBox="1"/>
          <p:nvPr>
            <p:ph idx="4" type="body"/>
          </p:nvPr>
        </p:nvSpPr>
        <p:spPr>
          <a:xfrm>
            <a:off x="6096000" y="1649413"/>
            <a:ext cx="5235668" cy="415925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228600" lvl="4" marL="2286000" algn="l">
              <a:lnSpc>
                <a:spcPct val="115000"/>
              </a:lnSpc>
              <a:spcBef>
                <a:spcPts val="0"/>
              </a:spcBef>
              <a:spcAft>
                <a:spcPts val="0"/>
              </a:spcAft>
              <a:buClr>
                <a:schemeClr val="lt1"/>
              </a:buClr>
              <a:buSzPts val="1400"/>
              <a:buNone/>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pic>
        <p:nvPicPr>
          <p:cNvPr id="150" name="Google Shape;150;p20"/>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18" name="Shape 18"/>
        <p:cNvGrpSpPr/>
        <p:nvPr/>
      </p:nvGrpSpPr>
      <p:grpSpPr>
        <a:xfrm>
          <a:off x="0" y="0"/>
          <a:ext cx="0" cy="0"/>
          <a:chOff x="0" y="0"/>
          <a:chExt cx="0" cy="0"/>
        </a:xfrm>
      </p:grpSpPr>
      <p:sp>
        <p:nvSpPr>
          <p:cNvPr id="19" name="Google Shape;19;p3"/>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0" name="Google Shape;20;p3"/>
          <p:cNvSpPr txBox="1"/>
          <p:nvPr>
            <p:ph idx="1" type="body"/>
          </p:nvPr>
        </p:nvSpPr>
        <p:spPr>
          <a:xfrm>
            <a:off x="213995" y="212725"/>
            <a:ext cx="11418888" cy="6000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3"/>
          <p:cNvSpPr txBox="1"/>
          <p:nvPr>
            <p:ph type="ctrTitle"/>
          </p:nvPr>
        </p:nvSpPr>
        <p:spPr>
          <a:xfrm>
            <a:off x="223520" y="1063887"/>
            <a:ext cx="11360800" cy="2736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4000"/>
              <a:buFont typeface="Oswald Medium"/>
              <a:buNone/>
              <a:defRPr sz="4267">
                <a:solidFill>
                  <a:srgbClr val="F3F3F3"/>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22" name="Google Shape;22;p3"/>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23" name="Google Shape;23;p3"/>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0C183A"/>
        </a:solidFill>
      </p:bgPr>
    </p:bg>
    <p:spTree>
      <p:nvGrpSpPr>
        <p:cNvPr id="151" name="Shape 151"/>
        <p:cNvGrpSpPr/>
        <p:nvPr/>
      </p:nvGrpSpPr>
      <p:grpSpPr>
        <a:xfrm>
          <a:off x="0" y="0"/>
          <a:ext cx="0" cy="0"/>
          <a:chOff x="0" y="0"/>
          <a:chExt cx="0" cy="0"/>
        </a:xfrm>
      </p:grpSpPr>
      <p:pic>
        <p:nvPicPr>
          <p:cNvPr id="152" name="Google Shape;152;p21"/>
          <p:cNvPicPr preferRelativeResize="0"/>
          <p:nvPr/>
        </p:nvPicPr>
        <p:blipFill rotWithShape="1">
          <a:blip r:embed="rId2">
            <a:alphaModFix/>
          </a:blip>
          <a:srcRect b="228" l="0" r="0" t="228"/>
          <a:stretch/>
        </p:blipFill>
        <p:spPr>
          <a:xfrm>
            <a:off x="5185688" y="3202026"/>
            <a:ext cx="1820625" cy="4539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53" name="Shape 15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24" name="Shape 24"/>
        <p:cNvGrpSpPr/>
        <p:nvPr/>
      </p:nvGrpSpPr>
      <p:grpSpPr>
        <a:xfrm>
          <a:off x="0" y="0"/>
          <a:ext cx="0" cy="0"/>
          <a:chOff x="0" y="0"/>
          <a:chExt cx="0" cy="0"/>
        </a:xfrm>
      </p:grpSpPr>
      <p:sp>
        <p:nvSpPr>
          <p:cNvPr id="25" name="Google Shape;25;p4"/>
          <p:cNvSpPr/>
          <p:nvPr>
            <p:ph idx="2" type="pic"/>
          </p:nvPr>
        </p:nvSpPr>
        <p:spPr>
          <a:xfrm>
            <a:off x="4805850" y="2025825"/>
            <a:ext cx="7103700" cy="2736900"/>
          </a:xfrm>
          <a:prstGeom prst="rect">
            <a:avLst/>
          </a:prstGeom>
          <a:noFill/>
          <a:ln>
            <a:noFill/>
          </a:ln>
        </p:spPr>
      </p:sp>
      <p:sp>
        <p:nvSpPr>
          <p:cNvPr id="26" name="Google Shape;26;p4"/>
          <p:cNvSpPr txBox="1"/>
          <p:nvPr>
            <p:ph idx="12" type="sldNum"/>
          </p:nvPr>
        </p:nvSpPr>
        <p:spPr>
          <a:xfrm>
            <a:off x="11296610" y="6217622"/>
            <a:ext cx="731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idx="1" type="body"/>
          </p:nvPr>
        </p:nvSpPr>
        <p:spPr>
          <a:xfrm>
            <a:off x="213995" y="212725"/>
            <a:ext cx="11418888" cy="6000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8" name="Google Shape;28;p4"/>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9" name="Google Shape;29;p4"/>
          <p:cNvSpPr txBox="1"/>
          <p:nvPr>
            <p:ph type="ctrTitle"/>
          </p:nvPr>
        </p:nvSpPr>
        <p:spPr>
          <a:xfrm>
            <a:off x="223520" y="2060600"/>
            <a:ext cx="4479109" cy="2736800"/>
          </a:xfrm>
          <a:prstGeom prst="rect">
            <a:avLst/>
          </a:prstGeom>
          <a:noFill/>
          <a:ln>
            <a:noFill/>
          </a:ln>
        </p:spPr>
        <p:txBody>
          <a:bodyPr anchorCtr="0" anchor="ctr" bIns="91425" lIns="91425" spcFirstLastPara="1" rIns="91425" wrap="square" tIns="91425">
            <a:noAutofit/>
          </a:bodyPr>
          <a:lstStyle>
            <a:lvl1pPr lvl="0" algn="l">
              <a:lnSpc>
                <a:spcPct val="114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30" name="Google Shape;30;p4"/>
          <p:cNvSpPr txBox="1"/>
          <p:nvPr>
            <p:ph idx="4" type="body"/>
          </p:nvPr>
        </p:nvSpPr>
        <p:spPr>
          <a:xfrm>
            <a:off x="213995" y="5589240"/>
            <a:ext cx="11418888" cy="600075"/>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bg>
      <p:bgPr>
        <a:solidFill>
          <a:schemeClr val="lt1"/>
        </a:solidFill>
      </p:bgPr>
    </p:bg>
    <p:spTree>
      <p:nvGrpSpPr>
        <p:cNvPr id="31" name="Shape 31"/>
        <p:cNvGrpSpPr/>
        <p:nvPr/>
      </p:nvGrpSpPr>
      <p:grpSpPr>
        <a:xfrm>
          <a:off x="0" y="0"/>
          <a:ext cx="0" cy="0"/>
          <a:chOff x="0" y="0"/>
          <a:chExt cx="0" cy="0"/>
        </a:xfrm>
      </p:grpSpPr>
      <p:sp>
        <p:nvSpPr>
          <p:cNvPr id="32" name="Google Shape;32;p5"/>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3" name="Google Shape;33;p5"/>
          <p:cNvSpPr txBox="1"/>
          <p:nvPr>
            <p:ph type="ctrTitle"/>
          </p:nvPr>
        </p:nvSpPr>
        <p:spPr>
          <a:xfrm>
            <a:off x="223520" y="759087"/>
            <a:ext cx="4397925"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34" name="Google Shape;34;p5"/>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5" name="Google Shape;35;p5"/>
          <p:cNvSpPr txBox="1"/>
          <p:nvPr>
            <p:ph idx="3" type="body"/>
          </p:nvPr>
        </p:nvSpPr>
        <p:spPr>
          <a:xfrm>
            <a:off x="223521" y="1873625"/>
            <a:ext cx="4456055" cy="3815976"/>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Font typeface="Overpass"/>
              <a:buChar char="+"/>
              <a:defRPr sz="1600">
                <a:solidFill>
                  <a:srgbClr val="444444"/>
                </a:solidFill>
                <a:latin typeface="Overpass"/>
                <a:ea typeface="Overpass"/>
                <a:cs typeface="Overpass"/>
                <a:sym typeface="Overpass"/>
              </a:defRPr>
            </a:lvl1pPr>
            <a:lvl2pPr indent="-317500" lvl="1" marL="9144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2pPr>
            <a:lvl3pPr indent="-317500" lvl="2" marL="13716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3pPr>
            <a:lvl4pPr indent="-317500" lvl="3" marL="18288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4pPr>
            <a:lvl5pPr indent="-317500" lvl="4" marL="22860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6" name="Google Shape;36;p5"/>
          <p:cNvSpPr/>
          <p:nvPr>
            <p:ph idx="4" type="pic"/>
          </p:nvPr>
        </p:nvSpPr>
        <p:spPr>
          <a:xfrm>
            <a:off x="5342965" y="1165412"/>
            <a:ext cx="6849035" cy="4563035"/>
          </a:xfrm>
          <a:prstGeom prst="rect">
            <a:avLst/>
          </a:prstGeom>
          <a:noFill/>
          <a:ln>
            <a:noFill/>
          </a:ln>
        </p:spPr>
      </p:sp>
      <p:pic>
        <p:nvPicPr>
          <p:cNvPr id="37" name="Google Shape;37;p5"/>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2">
    <p:bg>
      <p:bgPr>
        <a:solidFill>
          <a:schemeClr val="lt1"/>
        </a:solidFill>
      </p:bgPr>
    </p:bg>
    <p:spTree>
      <p:nvGrpSpPr>
        <p:cNvPr id="38" name="Shape 38"/>
        <p:cNvGrpSpPr/>
        <p:nvPr/>
      </p:nvGrpSpPr>
      <p:grpSpPr>
        <a:xfrm>
          <a:off x="0" y="0"/>
          <a:ext cx="0" cy="0"/>
          <a:chOff x="0" y="0"/>
          <a:chExt cx="0" cy="0"/>
        </a:xfrm>
      </p:grpSpPr>
      <p:sp>
        <p:nvSpPr>
          <p:cNvPr id="39" name="Google Shape;39;p6"/>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6"/>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41" name="Google Shape;41;p6"/>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42" name="Google Shape;42;p6"/>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1_Blank 2_1">
    <p:bg>
      <p:bgPr>
        <a:solidFill>
          <a:schemeClr val="lt1"/>
        </a:solidFill>
      </p:bgPr>
    </p:bg>
    <p:spTree>
      <p:nvGrpSpPr>
        <p:cNvPr id="43" name="Shape 43"/>
        <p:cNvGrpSpPr/>
        <p:nvPr/>
      </p:nvGrpSpPr>
      <p:grpSpPr>
        <a:xfrm>
          <a:off x="0" y="0"/>
          <a:ext cx="0" cy="0"/>
          <a:chOff x="0" y="0"/>
          <a:chExt cx="0" cy="0"/>
        </a:xfrm>
      </p:grpSpPr>
      <p:sp>
        <p:nvSpPr>
          <p:cNvPr id="44" name="Google Shape;44;p7"/>
          <p:cNvSpPr txBox="1"/>
          <p:nvPr>
            <p:ph idx="1" type="body"/>
          </p:nvPr>
        </p:nvSpPr>
        <p:spPr>
          <a:xfrm>
            <a:off x="213995" y="212725"/>
            <a:ext cx="6006900" cy="315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45" name="Google Shape;45;p7"/>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46" name="Google Shape;46;p7"/>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47" name="Google Shape;47;p7"/>
          <p:cNvSpPr/>
          <p:nvPr>
            <p:ph idx="3" type="pic"/>
          </p:nvPr>
        </p:nvSpPr>
        <p:spPr>
          <a:xfrm>
            <a:off x="391575" y="2316925"/>
            <a:ext cx="5379000" cy="3704400"/>
          </a:xfrm>
          <a:prstGeom prst="rect">
            <a:avLst/>
          </a:prstGeom>
          <a:noFill/>
          <a:ln>
            <a:noFill/>
          </a:ln>
        </p:spPr>
      </p:sp>
      <p:sp>
        <p:nvSpPr>
          <p:cNvPr id="48" name="Google Shape;48;p7"/>
          <p:cNvSpPr/>
          <p:nvPr>
            <p:ph idx="4" type="pic"/>
          </p:nvPr>
        </p:nvSpPr>
        <p:spPr>
          <a:xfrm>
            <a:off x="6039350" y="2316925"/>
            <a:ext cx="5379000" cy="3704400"/>
          </a:xfrm>
          <a:prstGeom prst="rect">
            <a:avLst/>
          </a:prstGeom>
          <a:noFill/>
          <a:ln>
            <a:noFill/>
          </a:ln>
        </p:spPr>
      </p:sp>
      <p:sp>
        <p:nvSpPr>
          <p:cNvPr id="49" name="Google Shape;49;p7"/>
          <p:cNvSpPr txBox="1"/>
          <p:nvPr>
            <p:ph idx="5" type="body"/>
          </p:nvPr>
        </p:nvSpPr>
        <p:spPr>
          <a:xfrm>
            <a:off x="223521" y="1532966"/>
            <a:ext cx="11466600" cy="618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SzPts val="1800"/>
              <a:buFont typeface="Overpass"/>
              <a:buNone/>
              <a:defRPr sz="16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2pPr>
            <a:lvl3pPr indent="-228600" lvl="2" marL="13716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3pPr>
            <a:lvl4pPr indent="-228600" lvl="3" marL="18288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4pPr>
            <a:lvl5pPr indent="-228600" lvl="4" marL="22860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50" name="Google Shape;50;p7"/>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3">
    <p:bg>
      <p:bgPr>
        <a:solidFill>
          <a:schemeClr val="lt1"/>
        </a:solidFill>
      </p:bgPr>
    </p:bg>
    <p:spTree>
      <p:nvGrpSpPr>
        <p:cNvPr id="51" name="Shape 51"/>
        <p:cNvGrpSpPr/>
        <p:nvPr/>
      </p:nvGrpSpPr>
      <p:grpSpPr>
        <a:xfrm>
          <a:off x="0" y="0"/>
          <a:ext cx="0" cy="0"/>
          <a:chOff x="0" y="0"/>
          <a:chExt cx="0" cy="0"/>
        </a:xfrm>
      </p:grpSpPr>
      <p:sp>
        <p:nvSpPr>
          <p:cNvPr id="52" name="Google Shape;52;p8"/>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3" name="Google Shape;53;p8"/>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54" name="Google Shape;54;p8"/>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5" name="Google Shape;55;p8"/>
          <p:cNvSpPr txBox="1"/>
          <p:nvPr>
            <p:ph idx="3" type="body"/>
          </p:nvPr>
        </p:nvSpPr>
        <p:spPr>
          <a:xfrm>
            <a:off x="223521" y="1532966"/>
            <a:ext cx="11466455" cy="618563"/>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Font typeface="Overpass"/>
              <a:buNone/>
              <a:defRPr sz="16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2pPr>
            <a:lvl3pPr indent="-228600" lvl="2" marL="13716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3pPr>
            <a:lvl4pPr indent="-228600" lvl="3" marL="18288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4pPr>
            <a:lvl5pPr indent="-228600" lvl="4" marL="22860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56" name="Google Shape;56;p8"/>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4">
    <p:bg>
      <p:bgPr>
        <a:solidFill>
          <a:schemeClr val="lt1"/>
        </a:solidFill>
      </p:bgPr>
    </p:bg>
    <p:spTree>
      <p:nvGrpSpPr>
        <p:cNvPr id="57" name="Shape 57"/>
        <p:cNvGrpSpPr/>
        <p:nvPr/>
      </p:nvGrpSpPr>
      <p:grpSpPr>
        <a:xfrm>
          <a:off x="0" y="0"/>
          <a:ext cx="0" cy="0"/>
          <a:chOff x="0" y="0"/>
          <a:chExt cx="0" cy="0"/>
        </a:xfrm>
      </p:grpSpPr>
      <p:sp>
        <p:nvSpPr>
          <p:cNvPr id="58" name="Google Shape;58;p9"/>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9" name="Google Shape;59;p9"/>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60" name="Google Shape;60;p9"/>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1" name="Google Shape;61;p9"/>
          <p:cNvSpPr txBox="1"/>
          <p:nvPr>
            <p:ph idx="3" type="body"/>
          </p:nvPr>
        </p:nvSpPr>
        <p:spPr>
          <a:xfrm>
            <a:off x="223838" y="1649413"/>
            <a:ext cx="11422062" cy="415925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sz="1600">
                <a:latin typeface="Overpass"/>
                <a:ea typeface="Overpass"/>
                <a:cs typeface="Overpass"/>
                <a:sym typeface="Overpass"/>
              </a:defRPr>
            </a:lvl1pPr>
            <a:lvl2pPr indent="-228600" lvl="1" marL="914400" algn="l">
              <a:lnSpc>
                <a:spcPct val="115000"/>
              </a:lnSpc>
              <a:spcBef>
                <a:spcPts val="0"/>
              </a:spcBef>
              <a:spcAft>
                <a:spcPts val="0"/>
              </a:spcAft>
              <a:buSzPts val="1400"/>
              <a:buNone/>
              <a:defRPr/>
            </a:lvl2pPr>
            <a:lvl3pPr indent="-228600" lvl="2" marL="1371600" algn="l">
              <a:lnSpc>
                <a:spcPct val="115000"/>
              </a:lnSpc>
              <a:spcBef>
                <a:spcPts val="0"/>
              </a:spcBef>
              <a:spcAft>
                <a:spcPts val="0"/>
              </a:spcAft>
              <a:buSzPts val="1400"/>
              <a:buNone/>
              <a:defRPr/>
            </a:lvl3pPr>
            <a:lvl4pPr indent="-228600" lvl="3" marL="1828800" algn="l">
              <a:lnSpc>
                <a:spcPct val="115000"/>
              </a:lnSpc>
              <a:spcBef>
                <a:spcPts val="0"/>
              </a:spcBef>
              <a:spcAft>
                <a:spcPts val="0"/>
              </a:spcAft>
              <a:buSzPts val="1400"/>
              <a:buNone/>
              <a:defRPr/>
            </a:lvl4pPr>
            <a:lvl5pPr indent="-228600" lvl="4" marL="2286000" algn="l">
              <a:lnSpc>
                <a:spcPct val="115000"/>
              </a:lnSpc>
              <a:spcBef>
                <a:spcPts val="0"/>
              </a:spcBef>
              <a:spcAft>
                <a:spcPts val="0"/>
              </a:spcAft>
              <a:buSzPts val="1400"/>
              <a:buNone/>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62" name="Google Shape;62;p9"/>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1_Blank 4_1">
    <p:bg>
      <p:bgPr>
        <a:solidFill>
          <a:schemeClr val="lt1"/>
        </a:solidFill>
      </p:bgPr>
    </p:bg>
    <p:spTree>
      <p:nvGrpSpPr>
        <p:cNvPr id="63" name="Shape 63"/>
        <p:cNvGrpSpPr/>
        <p:nvPr/>
      </p:nvGrpSpPr>
      <p:grpSpPr>
        <a:xfrm>
          <a:off x="0" y="0"/>
          <a:ext cx="0" cy="0"/>
          <a:chOff x="0" y="0"/>
          <a:chExt cx="0" cy="0"/>
        </a:xfrm>
      </p:grpSpPr>
      <p:sp>
        <p:nvSpPr>
          <p:cNvPr id="64" name="Google Shape;64;p10"/>
          <p:cNvSpPr/>
          <p:nvPr>
            <p:ph idx="2" type="pic"/>
          </p:nvPr>
        </p:nvSpPr>
        <p:spPr>
          <a:xfrm>
            <a:off x="269550" y="1605813"/>
            <a:ext cx="11652900" cy="4635900"/>
          </a:xfrm>
          <a:prstGeom prst="rect">
            <a:avLst/>
          </a:prstGeom>
          <a:noFill/>
          <a:ln>
            <a:noFill/>
          </a:ln>
        </p:spPr>
      </p:sp>
      <p:sp>
        <p:nvSpPr>
          <p:cNvPr id="65" name="Google Shape;65;p10"/>
          <p:cNvSpPr txBox="1"/>
          <p:nvPr>
            <p:ph idx="1" type="body"/>
          </p:nvPr>
        </p:nvSpPr>
        <p:spPr>
          <a:xfrm>
            <a:off x="213995" y="212725"/>
            <a:ext cx="6006900" cy="315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66" name="Google Shape;66;p10"/>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67" name="Google Shape;67;p10"/>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68" name="Google Shape;68;p10"/>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1"/>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12" name="Google Shape;12;p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hyperlink" Target="https://support.density.io/hc/en-us/articles/19557036439835-Why-is-my-Entry-Long-Range-sensor-offline-"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hyperlink" Target="mailto:support@density.i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hyperlink" Target="https://www.density.io/Density-Unit-Setup-1.0.0.pdf" TargetMode="External"/><Relationship Id="rId4" Type="http://schemas.openxmlformats.org/officeDocument/2006/relationships/hyperlink" Target="https://support.density.io/hc/en-us/articles/1260805309750-Network-Requirements" TargetMode="External"/><Relationship Id="rId5" Type="http://schemas.openxmlformats.org/officeDocument/2006/relationships/hyperlink" Target="https://mobile.density.i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24.jp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3"/>
          <p:cNvSpPr txBox="1"/>
          <p:nvPr>
            <p:ph type="ctrTitle"/>
          </p:nvPr>
        </p:nvSpPr>
        <p:spPr>
          <a:xfrm>
            <a:off x="223520" y="759087"/>
            <a:ext cx="11421600" cy="78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latin typeface="Overpass"/>
                <a:ea typeface="Overpass"/>
                <a:cs typeface="Overpass"/>
                <a:sym typeface="Overpass"/>
              </a:rPr>
              <a:t>Entry Long</a:t>
            </a:r>
            <a:r>
              <a:rPr b="1" lang="en-US">
                <a:solidFill>
                  <a:schemeClr val="dk1"/>
                </a:solidFill>
                <a:latin typeface="Overpass"/>
                <a:ea typeface="Overpass"/>
                <a:cs typeface="Overpass"/>
                <a:sym typeface="Overpass"/>
              </a:rPr>
              <a:t> </a:t>
            </a:r>
            <a:r>
              <a:rPr b="1" lang="en-US">
                <a:solidFill>
                  <a:schemeClr val="dk1"/>
                </a:solidFill>
                <a:latin typeface="Overpass"/>
                <a:ea typeface="Overpass"/>
                <a:cs typeface="Overpass"/>
                <a:sym typeface="Overpass"/>
              </a:rPr>
              <a:t>Range Replacement Guide</a:t>
            </a:r>
            <a:endParaRPr b="1" sz="2270">
              <a:solidFill>
                <a:schemeClr val="dk1"/>
              </a:solidFill>
              <a:latin typeface="Overpass"/>
              <a:ea typeface="Overpass"/>
              <a:cs typeface="Overpass"/>
              <a:sym typeface="Overpass"/>
            </a:endParaRPr>
          </a:p>
        </p:txBody>
      </p:sp>
      <p:sp>
        <p:nvSpPr>
          <p:cNvPr id="160" name="Google Shape;160;p23"/>
          <p:cNvSpPr txBox="1"/>
          <p:nvPr>
            <p:ph idx="1" type="body"/>
          </p:nvPr>
        </p:nvSpPr>
        <p:spPr>
          <a:xfrm>
            <a:off x="214000" y="6173700"/>
            <a:ext cx="11478600" cy="600000"/>
          </a:xfrm>
          <a:prstGeom prst="rect">
            <a:avLst/>
          </a:prstGeom>
        </p:spPr>
        <p:txBody>
          <a:bodyPr anchorCtr="0" anchor="b" bIns="91425" lIns="91425" spcFirstLastPara="1" rIns="91425" wrap="square" tIns="91425">
            <a:normAutofit/>
          </a:bodyPr>
          <a:lstStyle/>
          <a:p>
            <a:pPr indent="0" lvl="0" marL="0" rtl="0" algn="r">
              <a:spcBef>
                <a:spcPts val="0"/>
              </a:spcBef>
              <a:spcAft>
                <a:spcPts val="0"/>
              </a:spcAft>
              <a:buNone/>
            </a:pPr>
            <a:r>
              <a:rPr lang="en-US"/>
              <a:t>																			                </a:t>
            </a:r>
            <a:r>
              <a:rPr lang="en-US"/>
              <a:t>© 2025 DENSITY</a:t>
            </a:r>
            <a:endParaRPr/>
          </a:p>
        </p:txBody>
      </p:sp>
      <p:pic>
        <p:nvPicPr>
          <p:cNvPr id="161" name="Google Shape;161;p23"/>
          <p:cNvPicPr preferRelativeResize="0"/>
          <p:nvPr/>
        </p:nvPicPr>
        <p:blipFill rotWithShape="1">
          <a:blip r:embed="rId3">
            <a:alphaModFix/>
          </a:blip>
          <a:srcRect b="38101" l="428" r="-119" t="9388"/>
          <a:stretch/>
        </p:blipFill>
        <p:spPr>
          <a:xfrm>
            <a:off x="323950" y="1848900"/>
            <a:ext cx="11511400" cy="4550150"/>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grpSp>
        <p:nvGrpSpPr>
          <p:cNvPr id="306" name="Google Shape;306;p32"/>
          <p:cNvGrpSpPr/>
          <p:nvPr/>
        </p:nvGrpSpPr>
        <p:grpSpPr>
          <a:xfrm>
            <a:off x="240600" y="304800"/>
            <a:ext cx="3599400" cy="1292700"/>
            <a:chOff x="240600" y="1720800"/>
            <a:chExt cx="3599400" cy="1292700"/>
          </a:xfrm>
        </p:grpSpPr>
        <p:cxnSp>
          <p:nvCxnSpPr>
            <p:cNvPr id="307" name="Google Shape;307;p32"/>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08" name="Google Shape;308;p32"/>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Helvetica Neue"/>
                  <a:ea typeface="Helvetica Neue"/>
                  <a:cs typeface="Helvetica Neue"/>
                  <a:sym typeface="Helvetica Neue"/>
                </a:rPr>
                <a:t>Step 5:  Secure sensor to arm bracket</a:t>
              </a:r>
              <a:endParaRPr b="1" sz="1200">
                <a:solidFill>
                  <a:schemeClr val="dk1"/>
                </a:solidFill>
                <a:latin typeface="Helvetica Neue"/>
                <a:ea typeface="Helvetica Neue"/>
                <a:cs typeface="Helvetica Neue"/>
                <a:sym typeface="Helvetica Neue"/>
              </a:endParaRPr>
            </a:p>
          </p:txBody>
        </p:sp>
        <p:sp>
          <p:nvSpPr>
            <p:cNvPr id="309" name="Google Shape;309;p32"/>
            <p:cNvSpPr txBox="1"/>
            <p:nvPr/>
          </p:nvSpPr>
          <p:spPr>
            <a:xfrm>
              <a:off x="240600" y="2090100"/>
              <a:ext cx="3599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Use a Phillips head screwdriver and screw the sensor itself into the arm bracket. Confirm that the network cable port is facing the sensor and that the connection is secured.</a:t>
              </a:r>
              <a:endParaRPr sz="1100">
                <a:solidFill>
                  <a:schemeClr val="dk1"/>
                </a:solidFill>
                <a:latin typeface="Helvetica Neue"/>
                <a:ea typeface="Helvetica Neue"/>
                <a:cs typeface="Helvetica Neue"/>
                <a:sym typeface="Helvetica Neue"/>
              </a:endParaRPr>
            </a:p>
          </p:txBody>
        </p:sp>
      </p:grpSp>
      <p:cxnSp>
        <p:nvCxnSpPr>
          <p:cNvPr id="310" name="Google Shape;310;p32"/>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sp>
        <p:nvSpPr>
          <p:cNvPr id="311" name="Google Shape;311;p32"/>
          <p:cNvSpPr txBox="1"/>
          <p:nvPr/>
        </p:nvSpPr>
        <p:spPr>
          <a:xfrm>
            <a:off x="367775" y="196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12" name="Google Shape;312;p32"/>
          <p:cNvPicPr preferRelativeResize="0"/>
          <p:nvPr/>
        </p:nvPicPr>
        <p:blipFill>
          <a:blip r:embed="rId3">
            <a:alphaModFix/>
          </a:blip>
          <a:stretch>
            <a:fillRect/>
          </a:stretch>
        </p:blipFill>
        <p:spPr>
          <a:xfrm>
            <a:off x="5319625" y="1614863"/>
            <a:ext cx="5649398" cy="4465975"/>
          </a:xfrm>
          <a:prstGeom prst="rect">
            <a:avLst/>
          </a:prstGeom>
          <a:noFill/>
          <a:ln>
            <a:noFill/>
          </a:ln>
        </p:spPr>
      </p:pic>
      <p:sp>
        <p:nvSpPr>
          <p:cNvPr id="313" name="Google Shape;313;p32"/>
          <p:cNvSpPr txBox="1"/>
          <p:nvPr/>
        </p:nvSpPr>
        <p:spPr>
          <a:xfrm>
            <a:off x="8192276" y="914807"/>
            <a:ext cx="1097700" cy="36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1000">
                <a:solidFill>
                  <a:schemeClr val="dk1"/>
                </a:solidFill>
                <a:latin typeface="Helvetica Neue Light"/>
                <a:ea typeface="Helvetica Neue Light"/>
                <a:cs typeface="Helvetica Neue Light"/>
                <a:sym typeface="Helvetica Neue Light"/>
              </a:rPr>
              <a:t>Screw hole</a:t>
            </a:r>
            <a:endParaRPr sz="1000">
              <a:solidFill>
                <a:schemeClr val="dk1"/>
              </a:solidFill>
              <a:latin typeface="Helvetica Neue Light"/>
              <a:ea typeface="Helvetica Neue Light"/>
              <a:cs typeface="Helvetica Neue Light"/>
              <a:sym typeface="Helvetica Neue Light"/>
            </a:endParaRPr>
          </a:p>
        </p:txBody>
      </p:sp>
      <p:cxnSp>
        <p:nvCxnSpPr>
          <p:cNvPr id="314" name="Google Shape;314;p32"/>
          <p:cNvCxnSpPr/>
          <p:nvPr/>
        </p:nvCxnSpPr>
        <p:spPr>
          <a:xfrm rot="10800000">
            <a:off x="8741125" y="1284100"/>
            <a:ext cx="0" cy="2533800"/>
          </a:xfrm>
          <a:prstGeom prst="straightConnector1">
            <a:avLst/>
          </a:prstGeom>
          <a:noFill/>
          <a:ln cap="flat" cmpd="sng" w="9525">
            <a:solidFill>
              <a:schemeClr val="accent1"/>
            </a:solidFill>
            <a:prstDash val="dash"/>
            <a:round/>
            <a:headEnd len="med" w="med" type="oval"/>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grpSp>
        <p:nvGrpSpPr>
          <p:cNvPr id="320" name="Google Shape;320;p33"/>
          <p:cNvGrpSpPr/>
          <p:nvPr/>
        </p:nvGrpSpPr>
        <p:grpSpPr>
          <a:xfrm>
            <a:off x="240600" y="304800"/>
            <a:ext cx="3599400" cy="923400"/>
            <a:chOff x="240600" y="1720800"/>
            <a:chExt cx="3599400" cy="923400"/>
          </a:xfrm>
        </p:grpSpPr>
        <p:cxnSp>
          <p:nvCxnSpPr>
            <p:cNvPr id="321" name="Google Shape;321;p33"/>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22" name="Google Shape;322;p33"/>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Helvetica Neue"/>
                  <a:ea typeface="Helvetica Neue"/>
                  <a:cs typeface="Helvetica Neue"/>
                  <a:sym typeface="Helvetica Neue"/>
                </a:rPr>
                <a:t>Step 6: Wall Mount</a:t>
              </a:r>
              <a:endParaRPr b="1" sz="1200">
                <a:solidFill>
                  <a:schemeClr val="dk1"/>
                </a:solidFill>
                <a:latin typeface="Helvetica Neue"/>
                <a:ea typeface="Helvetica Neue"/>
                <a:cs typeface="Helvetica Neue"/>
                <a:sym typeface="Helvetica Neue"/>
              </a:endParaRPr>
            </a:p>
          </p:txBody>
        </p:sp>
        <p:sp>
          <p:nvSpPr>
            <p:cNvPr id="323" name="Google Shape;323;p33"/>
            <p:cNvSpPr txBox="1"/>
            <p:nvPr/>
          </p:nvSpPr>
          <p:spPr>
            <a:xfrm>
              <a:off x="240600" y="2090100"/>
              <a:ext cx="3599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Slide the sensor downward onto the installed wall bracket.</a:t>
              </a:r>
              <a:endParaRPr sz="1200">
                <a:solidFill>
                  <a:schemeClr val="dk1"/>
                </a:solidFill>
                <a:latin typeface="Helvetica Neue"/>
                <a:ea typeface="Helvetica Neue"/>
                <a:cs typeface="Helvetica Neue"/>
                <a:sym typeface="Helvetica Neue"/>
              </a:endParaRPr>
            </a:p>
          </p:txBody>
        </p:sp>
      </p:grpSp>
      <p:cxnSp>
        <p:nvCxnSpPr>
          <p:cNvPr id="324" name="Google Shape;324;p33"/>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grpSp>
        <p:nvGrpSpPr>
          <p:cNvPr id="325" name="Google Shape;325;p33"/>
          <p:cNvGrpSpPr/>
          <p:nvPr/>
        </p:nvGrpSpPr>
        <p:grpSpPr>
          <a:xfrm>
            <a:off x="336050" y="3339400"/>
            <a:ext cx="3599400" cy="951000"/>
            <a:chOff x="240600" y="1720800"/>
            <a:chExt cx="3599400" cy="951000"/>
          </a:xfrm>
        </p:grpSpPr>
        <p:cxnSp>
          <p:nvCxnSpPr>
            <p:cNvPr id="326" name="Google Shape;326;p33"/>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27" name="Google Shape;327;p33"/>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b="1" lang="en-US" sz="1200">
                  <a:solidFill>
                    <a:schemeClr val="dk1"/>
                  </a:solidFill>
                  <a:latin typeface="Helvetica Neue"/>
                  <a:ea typeface="Helvetica Neue"/>
                  <a:cs typeface="Helvetica Neue"/>
                  <a:sym typeface="Helvetica Neue"/>
                </a:rPr>
                <a:t>Step 7: Lock Sensor</a:t>
              </a:r>
              <a:endParaRPr b="1" sz="1200">
                <a:solidFill>
                  <a:schemeClr val="dk1"/>
                </a:solidFill>
                <a:latin typeface="Helvetica Neue"/>
                <a:ea typeface="Helvetica Neue"/>
                <a:cs typeface="Helvetica Neue"/>
                <a:sym typeface="Helvetica Neue"/>
              </a:endParaRPr>
            </a:p>
          </p:txBody>
        </p:sp>
        <p:sp>
          <p:nvSpPr>
            <p:cNvPr id="328" name="Google Shape;328;p33"/>
            <p:cNvSpPr txBox="1"/>
            <p:nvPr/>
          </p:nvSpPr>
          <p:spPr>
            <a:xfrm>
              <a:off x="240600" y="2090100"/>
              <a:ext cx="35994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Lock the sensor to the wall bracket </a:t>
              </a:r>
              <a:r>
                <a:rPr lang="en-US" sz="1200">
                  <a:solidFill>
                    <a:schemeClr val="dk1"/>
                  </a:solidFill>
                  <a:latin typeface="Helvetica Neue"/>
                  <a:ea typeface="Helvetica Neue"/>
                  <a:cs typeface="Helvetica Neue"/>
                  <a:sym typeface="Helvetica Neue"/>
                </a:rPr>
                <a:t>with a hex key by </a:t>
              </a:r>
              <a:r>
                <a:rPr lang="en-US" sz="1200">
                  <a:solidFill>
                    <a:schemeClr val="dk1"/>
                  </a:solidFill>
                  <a:latin typeface="Helvetica Neue"/>
                  <a:ea typeface="Helvetica Neue"/>
                  <a:cs typeface="Helvetica Neue"/>
                  <a:sym typeface="Helvetica Neue"/>
                </a:rPr>
                <a:t>twisting the set screw all the way in. </a:t>
              </a:r>
              <a:endParaRPr i="1" sz="1200">
                <a:solidFill>
                  <a:schemeClr val="dk1"/>
                </a:solidFill>
                <a:latin typeface="Helvetica Neue"/>
                <a:ea typeface="Helvetica Neue"/>
                <a:cs typeface="Helvetica Neue"/>
                <a:sym typeface="Helvetica Neue"/>
              </a:endParaRPr>
            </a:p>
          </p:txBody>
        </p:sp>
      </p:grpSp>
      <p:cxnSp>
        <p:nvCxnSpPr>
          <p:cNvPr id="329" name="Google Shape;329;p33"/>
          <p:cNvCxnSpPr/>
          <p:nvPr/>
        </p:nvCxnSpPr>
        <p:spPr>
          <a:xfrm>
            <a:off x="4418275" y="3339400"/>
            <a:ext cx="7529400" cy="0"/>
          </a:xfrm>
          <a:prstGeom prst="straightConnector1">
            <a:avLst/>
          </a:prstGeom>
          <a:noFill/>
          <a:ln cap="flat" cmpd="sng" w="9525">
            <a:solidFill>
              <a:schemeClr val="dk1"/>
            </a:solidFill>
            <a:prstDash val="solid"/>
            <a:round/>
            <a:headEnd len="med" w="med" type="none"/>
            <a:tailEnd len="med" w="med" type="none"/>
          </a:ln>
        </p:spPr>
      </p:cxnSp>
      <p:pic>
        <p:nvPicPr>
          <p:cNvPr id="330" name="Google Shape;330;p33"/>
          <p:cNvPicPr preferRelativeResize="0"/>
          <p:nvPr/>
        </p:nvPicPr>
        <p:blipFill>
          <a:blip r:embed="rId3">
            <a:alphaModFix/>
          </a:blip>
          <a:stretch>
            <a:fillRect/>
          </a:stretch>
        </p:blipFill>
        <p:spPr>
          <a:xfrm>
            <a:off x="6676900" y="4073100"/>
            <a:ext cx="3683626" cy="1825400"/>
          </a:xfrm>
          <a:prstGeom prst="rect">
            <a:avLst/>
          </a:prstGeom>
          <a:noFill/>
          <a:ln>
            <a:noFill/>
          </a:ln>
        </p:spPr>
      </p:pic>
      <p:pic>
        <p:nvPicPr>
          <p:cNvPr id="331" name="Google Shape;331;p33"/>
          <p:cNvPicPr preferRelativeResize="0"/>
          <p:nvPr/>
        </p:nvPicPr>
        <p:blipFill>
          <a:blip r:embed="rId4">
            <a:alphaModFix/>
          </a:blip>
          <a:stretch>
            <a:fillRect/>
          </a:stretch>
        </p:blipFill>
        <p:spPr>
          <a:xfrm>
            <a:off x="6825366" y="533925"/>
            <a:ext cx="2406793" cy="2576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grpSp>
        <p:nvGrpSpPr>
          <p:cNvPr id="337" name="Google Shape;337;p34"/>
          <p:cNvGrpSpPr/>
          <p:nvPr/>
        </p:nvGrpSpPr>
        <p:grpSpPr>
          <a:xfrm>
            <a:off x="229650" y="304950"/>
            <a:ext cx="3599400" cy="1800900"/>
            <a:chOff x="240600" y="1720800"/>
            <a:chExt cx="3599400" cy="1800900"/>
          </a:xfrm>
        </p:grpSpPr>
        <p:cxnSp>
          <p:nvCxnSpPr>
            <p:cNvPr id="338" name="Google Shape;338;p34"/>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39" name="Google Shape;339;p34"/>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b="1" lang="en-US" sz="1200">
                  <a:solidFill>
                    <a:schemeClr val="dk1"/>
                  </a:solidFill>
                  <a:latin typeface="Helvetica Neue"/>
                  <a:ea typeface="Helvetica Neue"/>
                  <a:cs typeface="Helvetica Neue"/>
                  <a:sym typeface="Helvetica Neue"/>
                </a:rPr>
                <a:t>Step 8: Power Up The Sensor</a:t>
              </a:r>
              <a:endParaRPr b="1" sz="1200">
                <a:solidFill>
                  <a:schemeClr val="dk1"/>
                </a:solidFill>
                <a:latin typeface="Helvetica Neue"/>
                <a:ea typeface="Helvetica Neue"/>
                <a:cs typeface="Helvetica Neue"/>
                <a:sym typeface="Helvetica Neue"/>
              </a:endParaRPr>
            </a:p>
          </p:txBody>
        </p:sp>
        <p:sp>
          <p:nvSpPr>
            <p:cNvPr id="340" name="Google Shape;340;p34"/>
            <p:cNvSpPr txBox="1"/>
            <p:nvPr/>
          </p:nvSpPr>
          <p:spPr>
            <a:xfrm>
              <a:off x="240600" y="2090100"/>
              <a:ext cx="3599400" cy="143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Plug in the ethernet cable. The sensor will automatically power up, and the LED indicator on the face of the sensor will turn white.</a:t>
              </a: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i="1" lang="en-US" sz="1200">
                  <a:solidFill>
                    <a:schemeClr val="dk1"/>
                  </a:solidFill>
                  <a:latin typeface="Helvetica Neue"/>
                  <a:ea typeface="Helvetica Neue"/>
                  <a:cs typeface="Helvetica Neue"/>
                  <a:sym typeface="Helvetica Neue"/>
                </a:rPr>
                <a:t>See </a:t>
              </a:r>
              <a:r>
                <a:rPr i="1" lang="en-US" sz="1200" u="sng">
                  <a:solidFill>
                    <a:schemeClr val="hlink"/>
                  </a:solidFill>
                  <a:latin typeface="Helvetica Neue"/>
                  <a:ea typeface="Helvetica Neue"/>
                  <a:cs typeface="Helvetica Neue"/>
                  <a:sym typeface="Helvetica Neue"/>
                  <a:hlinkClick r:id="rId3"/>
                </a:rPr>
                <a:t>this article</a:t>
              </a:r>
              <a:r>
                <a:rPr i="1" lang="en-US" sz="1200">
                  <a:solidFill>
                    <a:schemeClr val="dk1"/>
                  </a:solidFill>
                  <a:latin typeface="Helvetica Neue"/>
                  <a:ea typeface="Helvetica Neue"/>
                  <a:cs typeface="Helvetica Neue"/>
                  <a:sym typeface="Helvetica Neue"/>
                </a:rPr>
                <a:t> for troubleshooting information if you see any other colors on the LED indicator.</a:t>
              </a:r>
              <a:endParaRPr i="1" sz="1200">
                <a:solidFill>
                  <a:schemeClr val="dk1"/>
                </a:solidFill>
                <a:latin typeface="Helvetica Neue"/>
                <a:ea typeface="Helvetica Neue"/>
                <a:cs typeface="Helvetica Neue"/>
                <a:sym typeface="Helvetica Neue"/>
              </a:endParaRPr>
            </a:p>
          </p:txBody>
        </p:sp>
      </p:grpSp>
      <p:cxnSp>
        <p:nvCxnSpPr>
          <p:cNvPr id="341" name="Google Shape;341;p34"/>
          <p:cNvCxnSpPr/>
          <p:nvPr/>
        </p:nvCxnSpPr>
        <p:spPr>
          <a:xfrm>
            <a:off x="4320350" y="304950"/>
            <a:ext cx="7529400" cy="0"/>
          </a:xfrm>
          <a:prstGeom prst="straightConnector1">
            <a:avLst/>
          </a:prstGeom>
          <a:noFill/>
          <a:ln cap="flat" cmpd="sng" w="9525">
            <a:solidFill>
              <a:schemeClr val="dk1"/>
            </a:solidFill>
            <a:prstDash val="solid"/>
            <a:round/>
            <a:headEnd len="med" w="med" type="none"/>
            <a:tailEnd len="med" w="med" type="none"/>
          </a:ln>
        </p:spPr>
      </p:cxnSp>
      <p:pic>
        <p:nvPicPr>
          <p:cNvPr id="342" name="Google Shape;342;p34"/>
          <p:cNvPicPr preferRelativeResize="0"/>
          <p:nvPr/>
        </p:nvPicPr>
        <p:blipFill>
          <a:blip r:embed="rId4">
            <a:alphaModFix/>
          </a:blip>
          <a:stretch>
            <a:fillRect/>
          </a:stretch>
        </p:blipFill>
        <p:spPr>
          <a:xfrm>
            <a:off x="5387850" y="1120850"/>
            <a:ext cx="5179250" cy="1405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grpSp>
        <p:nvGrpSpPr>
          <p:cNvPr id="348" name="Google Shape;348;p35"/>
          <p:cNvGrpSpPr/>
          <p:nvPr/>
        </p:nvGrpSpPr>
        <p:grpSpPr>
          <a:xfrm>
            <a:off x="214050" y="304800"/>
            <a:ext cx="11802429" cy="1416000"/>
            <a:chOff x="214050" y="304800"/>
            <a:chExt cx="11802429" cy="1416000"/>
          </a:xfrm>
        </p:grpSpPr>
        <p:cxnSp>
          <p:nvCxnSpPr>
            <p:cNvPr id="349" name="Google Shape;349;p35"/>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350" name="Google Shape;350;p35"/>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Suspended Mount</a:t>
              </a:r>
              <a:r>
                <a:rPr b="1" lang="en-US" sz="2000">
                  <a:latin typeface="Helvetica Neue"/>
                  <a:ea typeface="Helvetica Neue"/>
                  <a:cs typeface="Helvetica Neue"/>
                  <a:sym typeface="Helvetica Neue"/>
                </a:rPr>
                <a:t> Replacement </a:t>
              </a:r>
              <a:endParaRPr b="1" sz="2000">
                <a:latin typeface="Helvetica Neue"/>
                <a:ea typeface="Helvetica Neue"/>
                <a:cs typeface="Helvetica Neue"/>
                <a:sym typeface="Helvetica Neue"/>
              </a:endParaRPr>
            </a:p>
          </p:txBody>
        </p:sp>
        <p:sp>
          <p:nvSpPr>
            <p:cNvPr id="351" name="Google Shape;351;p35"/>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05</a:t>
              </a:r>
              <a:endParaRPr b="1" sz="8000">
                <a:latin typeface="Helvetica Neue"/>
                <a:ea typeface="Helvetica Neue"/>
                <a:cs typeface="Helvetica Neue"/>
                <a:sym typeface="Helvetica Neue"/>
              </a:endParaRPr>
            </a:p>
          </p:txBody>
        </p:sp>
      </p:grpSp>
      <p:sp>
        <p:nvSpPr>
          <p:cNvPr id="352" name="Google Shape;352;p35"/>
          <p:cNvSpPr txBox="1"/>
          <p:nvPr/>
        </p:nvSpPr>
        <p:spPr>
          <a:xfrm>
            <a:off x="290250" y="847500"/>
            <a:ext cx="38094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1</a:t>
            </a:r>
            <a:r>
              <a:rPr lang="en-US" sz="1200">
                <a:latin typeface="Helvetica Neue"/>
                <a:ea typeface="Helvetica Neue"/>
                <a:cs typeface="Helvetica Neue"/>
                <a:sym typeface="Helvetica Neue"/>
              </a:rPr>
              <a:t>:  Remove the network cable and allow the device to cool if needed.</a:t>
            </a:r>
            <a:endParaRPr sz="1200">
              <a:latin typeface="Helvetica Neue"/>
              <a:ea typeface="Helvetica Neue"/>
              <a:cs typeface="Helvetica Neue"/>
              <a:sym typeface="Helvetica Neue"/>
            </a:endParaRPr>
          </a:p>
          <a:p>
            <a:pPr indent="0" lvl="0" marL="0" rtl="0" algn="l">
              <a:spcBef>
                <a:spcPts val="0"/>
              </a:spcBef>
              <a:spcAft>
                <a:spcPts val="0"/>
              </a:spcAft>
              <a:buNone/>
            </a:pPr>
            <a:r>
              <a:t/>
            </a:r>
            <a:endParaRPr/>
          </a:p>
        </p:txBody>
      </p:sp>
      <p:cxnSp>
        <p:nvCxnSpPr>
          <p:cNvPr id="353" name="Google Shape;353;p35"/>
          <p:cNvCxnSpPr/>
          <p:nvPr/>
        </p:nvCxnSpPr>
        <p:spPr>
          <a:xfrm>
            <a:off x="290250" y="1850725"/>
            <a:ext cx="3523200" cy="0"/>
          </a:xfrm>
          <a:prstGeom prst="straightConnector1">
            <a:avLst/>
          </a:prstGeom>
          <a:noFill/>
          <a:ln cap="flat" cmpd="sng" w="9525">
            <a:solidFill>
              <a:srgbClr val="000000"/>
            </a:solidFill>
            <a:prstDash val="solid"/>
            <a:round/>
            <a:headEnd len="med" w="med" type="none"/>
            <a:tailEnd len="med" w="med" type="none"/>
          </a:ln>
        </p:spPr>
      </p:cxnSp>
      <p:sp>
        <p:nvSpPr>
          <p:cNvPr id="354" name="Google Shape;354;p35"/>
          <p:cNvSpPr txBox="1"/>
          <p:nvPr/>
        </p:nvSpPr>
        <p:spPr>
          <a:xfrm>
            <a:off x="290250" y="1947100"/>
            <a:ext cx="3337200" cy="16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Helvetica Neue"/>
                <a:ea typeface="Helvetica Neue"/>
                <a:cs typeface="Helvetica Neue"/>
                <a:sym typeface="Helvetica Neue"/>
              </a:rPr>
              <a:t>Step 2</a:t>
            </a:r>
            <a:r>
              <a:rPr lang="en-US" sz="1200">
                <a:solidFill>
                  <a:schemeClr val="dk1"/>
                </a:solidFill>
                <a:latin typeface="Helvetica Neue"/>
                <a:ea typeface="Helvetica Neue"/>
                <a:cs typeface="Helvetica Neue"/>
                <a:sym typeface="Helvetica Neue"/>
              </a:rPr>
              <a:t>:  Unscrew Entry Long Range sensor from threaded rod</a:t>
            </a:r>
            <a:endParaRPr sz="1200">
              <a:latin typeface="Helvetica Neue"/>
              <a:ea typeface="Helvetica Neue"/>
              <a:cs typeface="Helvetica Neue"/>
              <a:sym typeface="Helvetica Neue"/>
            </a:endParaRPr>
          </a:p>
        </p:txBody>
      </p:sp>
      <p:pic>
        <p:nvPicPr>
          <p:cNvPr id="355" name="Google Shape;355;p35"/>
          <p:cNvPicPr preferRelativeResize="0"/>
          <p:nvPr/>
        </p:nvPicPr>
        <p:blipFill>
          <a:blip r:embed="rId3">
            <a:alphaModFix/>
          </a:blip>
          <a:stretch>
            <a:fillRect/>
          </a:stretch>
        </p:blipFill>
        <p:spPr>
          <a:xfrm>
            <a:off x="4623112" y="935194"/>
            <a:ext cx="6974425" cy="46419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36"/>
          <p:cNvPicPr preferRelativeResize="0"/>
          <p:nvPr/>
        </p:nvPicPr>
        <p:blipFill>
          <a:blip r:embed="rId3">
            <a:alphaModFix/>
          </a:blip>
          <a:stretch>
            <a:fillRect/>
          </a:stretch>
        </p:blipFill>
        <p:spPr>
          <a:xfrm>
            <a:off x="4623112" y="935194"/>
            <a:ext cx="6974425" cy="4641962"/>
          </a:xfrm>
          <a:prstGeom prst="rect">
            <a:avLst/>
          </a:prstGeom>
          <a:noFill/>
          <a:ln>
            <a:noFill/>
          </a:ln>
        </p:spPr>
      </p:pic>
      <p:grpSp>
        <p:nvGrpSpPr>
          <p:cNvPr id="362" name="Google Shape;362;p36"/>
          <p:cNvGrpSpPr/>
          <p:nvPr/>
        </p:nvGrpSpPr>
        <p:grpSpPr>
          <a:xfrm>
            <a:off x="240600" y="304800"/>
            <a:ext cx="3599400" cy="2031600"/>
            <a:chOff x="240600" y="1720800"/>
            <a:chExt cx="3599400" cy="2031600"/>
          </a:xfrm>
        </p:grpSpPr>
        <p:cxnSp>
          <p:nvCxnSpPr>
            <p:cNvPr id="363" name="Google Shape;363;p36"/>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64" name="Google Shape;364;p36"/>
            <p:cNvSpPr txBox="1"/>
            <p:nvPr/>
          </p:nvSpPr>
          <p:spPr>
            <a:xfrm>
              <a:off x="240600" y="1720800"/>
              <a:ext cx="3599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3: Attach the New Entry Long Range Sensor</a:t>
              </a:r>
              <a:endParaRPr b="1" sz="1200">
                <a:latin typeface="Helvetica Neue"/>
                <a:ea typeface="Helvetica Neue"/>
                <a:cs typeface="Helvetica Neue"/>
                <a:sym typeface="Helvetica Neue"/>
              </a:endParaRPr>
            </a:p>
          </p:txBody>
        </p:sp>
        <p:sp>
          <p:nvSpPr>
            <p:cNvPr id="365" name="Google Shape;365;p36"/>
            <p:cNvSpPr txBox="1"/>
            <p:nvPr/>
          </p:nvSpPr>
          <p:spPr>
            <a:xfrm>
              <a:off x="240600" y="2090100"/>
              <a:ext cx="35994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Attach the Entry LR Sensor to the threaded rod by inserting the threaded rod into the 1/4in-20</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threads on the top of the sensor and twisting the sensor onto the rod until tight.</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Screw the unit on all the way until it stops, then back it off to the prescribed location using the</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ethernet jack as the location guide.</a:t>
              </a:r>
              <a:endParaRPr sz="1200">
                <a:solidFill>
                  <a:schemeClr val="dk1"/>
                </a:solidFill>
                <a:latin typeface="Helvetica Neue"/>
                <a:ea typeface="Helvetica Neue"/>
                <a:cs typeface="Helvetica Neue"/>
                <a:sym typeface="Helvetica Neue"/>
              </a:endParaRPr>
            </a:p>
          </p:txBody>
        </p:sp>
      </p:grpSp>
      <p:cxnSp>
        <p:nvCxnSpPr>
          <p:cNvPr id="366" name="Google Shape;366;p36"/>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367" name="Google Shape;367;p36"/>
          <p:cNvPicPr preferRelativeResize="0"/>
          <p:nvPr/>
        </p:nvPicPr>
        <p:blipFill>
          <a:blip r:embed="rId4">
            <a:alphaModFix/>
          </a:blip>
          <a:stretch>
            <a:fillRect/>
          </a:stretch>
        </p:blipFill>
        <p:spPr>
          <a:xfrm>
            <a:off x="834300" y="3904800"/>
            <a:ext cx="2028825" cy="2028825"/>
          </a:xfrm>
          <a:prstGeom prst="rect">
            <a:avLst/>
          </a:prstGeom>
          <a:noFill/>
          <a:ln>
            <a:noFill/>
          </a:ln>
        </p:spPr>
      </p:pic>
      <p:cxnSp>
        <p:nvCxnSpPr>
          <p:cNvPr id="368" name="Google Shape;368;p36"/>
          <p:cNvCxnSpPr/>
          <p:nvPr/>
        </p:nvCxnSpPr>
        <p:spPr>
          <a:xfrm>
            <a:off x="2020404" y="4925526"/>
            <a:ext cx="1149000" cy="0"/>
          </a:xfrm>
          <a:prstGeom prst="straightConnector1">
            <a:avLst/>
          </a:prstGeom>
          <a:noFill/>
          <a:ln cap="flat" cmpd="sng" w="9525">
            <a:solidFill>
              <a:srgbClr val="4285F4"/>
            </a:solidFill>
            <a:prstDash val="dash"/>
            <a:round/>
            <a:headEnd len="med" w="med" type="oval"/>
            <a:tailEnd len="med" w="med" type="none"/>
          </a:ln>
        </p:spPr>
      </p:cxnSp>
      <p:sp>
        <p:nvSpPr>
          <p:cNvPr id="369" name="Google Shape;369;p36"/>
          <p:cNvSpPr txBox="1"/>
          <p:nvPr/>
        </p:nvSpPr>
        <p:spPr>
          <a:xfrm>
            <a:off x="3092038" y="4734563"/>
            <a:ext cx="996600" cy="36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lang="en-US" sz="900">
                <a:solidFill>
                  <a:srgbClr val="000000"/>
                </a:solidFill>
                <a:latin typeface="Helvetica Neue Light"/>
                <a:ea typeface="Helvetica Neue Light"/>
                <a:cs typeface="Helvetica Neue Light"/>
                <a:sym typeface="Helvetica Neue Light"/>
              </a:rPr>
              <a:t>Mounting Hole</a:t>
            </a:r>
            <a:endParaRPr sz="900">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37"/>
          <p:cNvPicPr preferRelativeResize="0"/>
          <p:nvPr/>
        </p:nvPicPr>
        <p:blipFill>
          <a:blip r:embed="rId3">
            <a:alphaModFix/>
          </a:blip>
          <a:stretch>
            <a:fillRect/>
          </a:stretch>
        </p:blipFill>
        <p:spPr>
          <a:xfrm>
            <a:off x="4834475" y="1289400"/>
            <a:ext cx="6642951" cy="3187268"/>
          </a:xfrm>
          <a:prstGeom prst="rect">
            <a:avLst/>
          </a:prstGeom>
          <a:noFill/>
          <a:ln>
            <a:noFill/>
          </a:ln>
        </p:spPr>
      </p:pic>
      <p:grpSp>
        <p:nvGrpSpPr>
          <p:cNvPr id="376" name="Google Shape;376;p37"/>
          <p:cNvGrpSpPr/>
          <p:nvPr/>
        </p:nvGrpSpPr>
        <p:grpSpPr>
          <a:xfrm>
            <a:off x="240600" y="304800"/>
            <a:ext cx="3599400" cy="923400"/>
            <a:chOff x="240600" y="1720800"/>
            <a:chExt cx="3599400" cy="923400"/>
          </a:xfrm>
        </p:grpSpPr>
        <p:cxnSp>
          <p:nvCxnSpPr>
            <p:cNvPr id="377" name="Google Shape;377;p37"/>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78" name="Google Shape;378;p37"/>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4: Plug in cable</a:t>
              </a:r>
              <a:endParaRPr b="1" sz="1200">
                <a:latin typeface="Helvetica Neue"/>
                <a:ea typeface="Helvetica Neue"/>
                <a:cs typeface="Helvetica Neue"/>
                <a:sym typeface="Helvetica Neue"/>
              </a:endParaRPr>
            </a:p>
          </p:txBody>
        </p:sp>
        <p:sp>
          <p:nvSpPr>
            <p:cNvPr id="379" name="Google Shape;379;p37"/>
            <p:cNvSpPr txBox="1"/>
            <p:nvPr/>
          </p:nvSpPr>
          <p:spPr>
            <a:xfrm>
              <a:off x="240600" y="2090100"/>
              <a:ext cx="3599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Plug the ethernet cable into the Entry LR Sensor. Ensure the unit is level and parallel to the floor.</a:t>
              </a:r>
              <a:endParaRPr sz="1200">
                <a:solidFill>
                  <a:schemeClr val="dk1"/>
                </a:solidFill>
                <a:latin typeface="Helvetica Neue"/>
                <a:ea typeface="Helvetica Neue"/>
                <a:cs typeface="Helvetica Neue"/>
                <a:sym typeface="Helvetica Neue"/>
              </a:endParaRPr>
            </a:p>
          </p:txBody>
        </p:sp>
      </p:grpSp>
      <p:cxnSp>
        <p:nvCxnSpPr>
          <p:cNvPr id="380" name="Google Shape;380;p37"/>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pSp>
        <p:nvGrpSpPr>
          <p:cNvPr id="167" name="Google Shape;167;p24"/>
          <p:cNvGrpSpPr/>
          <p:nvPr/>
        </p:nvGrpSpPr>
        <p:grpSpPr>
          <a:xfrm>
            <a:off x="214050" y="304800"/>
            <a:ext cx="11661150" cy="492600"/>
            <a:chOff x="214050" y="304800"/>
            <a:chExt cx="11661150" cy="492600"/>
          </a:xfrm>
        </p:grpSpPr>
        <p:cxnSp>
          <p:nvCxnSpPr>
            <p:cNvPr id="168" name="Google Shape;168;p24"/>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169" name="Google Shape;169;p24"/>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Contents</a:t>
              </a:r>
              <a:endParaRPr b="1" sz="2000">
                <a:latin typeface="Helvetica Neue"/>
                <a:ea typeface="Helvetica Neue"/>
                <a:cs typeface="Helvetica Neue"/>
                <a:sym typeface="Helvetica Neue"/>
              </a:endParaRPr>
            </a:p>
          </p:txBody>
        </p:sp>
      </p:grpSp>
      <p:sp>
        <p:nvSpPr>
          <p:cNvPr id="170" name="Google Shape;170;p24"/>
          <p:cNvSpPr txBox="1"/>
          <p:nvPr/>
        </p:nvSpPr>
        <p:spPr>
          <a:xfrm>
            <a:off x="240600" y="1982100"/>
            <a:ext cx="4207200" cy="1717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1600" u="sng">
                <a:latin typeface="Helvetica Neue"/>
                <a:ea typeface="Helvetica Neue"/>
                <a:cs typeface="Helvetica Neue"/>
                <a:sym typeface="Helvetica Neue"/>
              </a:rPr>
              <a:t>01 </a:t>
            </a:r>
            <a:r>
              <a:rPr b="1" lang="en-US" sz="1600" u="sng">
                <a:latin typeface="Helvetica Neue"/>
                <a:ea typeface="Helvetica Neue"/>
                <a:cs typeface="Helvetica Neue"/>
                <a:sym typeface="Helvetica Neue"/>
              </a:rPr>
              <a:t>—</a:t>
            </a:r>
            <a:r>
              <a:rPr b="1" lang="en-US" sz="1600" u="sng">
                <a:latin typeface="Helvetica Neue"/>
                <a:ea typeface="Helvetica Neue"/>
                <a:cs typeface="Helvetica Neue"/>
                <a:sym typeface="Helvetica Neue"/>
              </a:rPr>
              <a:t> I</a:t>
            </a:r>
            <a:r>
              <a:rPr b="1" lang="en-US" sz="1600" u="sng">
                <a:latin typeface="Helvetica Neue"/>
                <a:ea typeface="Helvetica Neue"/>
                <a:cs typeface="Helvetica Neue"/>
                <a:sym typeface="Helvetica Neue"/>
              </a:rPr>
              <a:t>ntroduction</a:t>
            </a:r>
            <a:endParaRPr b="1" sz="1600" u="sng">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600" u="sng">
                <a:latin typeface="Helvetica Neue"/>
                <a:ea typeface="Helvetica Neue"/>
                <a:cs typeface="Helvetica Neue"/>
                <a:sym typeface="Helvetica Neue"/>
              </a:rPr>
              <a:t>02 — Hardware and Networking</a:t>
            </a:r>
            <a:endParaRPr b="1" sz="1600" u="sng">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600" u="sng">
                <a:latin typeface="Helvetica Neue"/>
                <a:ea typeface="Helvetica Neue"/>
                <a:cs typeface="Helvetica Neue"/>
                <a:sym typeface="Helvetica Neue"/>
              </a:rPr>
              <a:t>03 — </a:t>
            </a:r>
            <a:r>
              <a:rPr b="1" lang="en-US" sz="1600" u="sng">
                <a:latin typeface="Helvetica Neue"/>
                <a:ea typeface="Helvetica Neue"/>
                <a:cs typeface="Helvetica Neue"/>
                <a:sym typeface="Helvetica Neue"/>
              </a:rPr>
              <a:t>Sensor Temperature</a:t>
            </a:r>
            <a:endParaRPr b="1" sz="1600" u="sng">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600" u="sng">
                <a:latin typeface="Helvetica Neue"/>
                <a:ea typeface="Helvetica Neue"/>
                <a:cs typeface="Helvetica Neue"/>
                <a:sym typeface="Helvetica Neue"/>
              </a:rPr>
              <a:t>04 — </a:t>
            </a:r>
            <a:r>
              <a:rPr b="1" lang="en-US" sz="1600" u="sng">
                <a:latin typeface="Helvetica Neue"/>
                <a:ea typeface="Helvetica Neue"/>
                <a:cs typeface="Helvetica Neue"/>
                <a:sym typeface="Helvetica Neue"/>
              </a:rPr>
              <a:t>Wall Mount Replacement</a:t>
            </a:r>
            <a:endParaRPr b="1" sz="1600" u="sng">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600" u="sng">
                <a:latin typeface="Helvetica Neue"/>
                <a:ea typeface="Helvetica Neue"/>
                <a:cs typeface="Helvetica Neue"/>
                <a:sym typeface="Helvetica Neue"/>
              </a:rPr>
              <a:t>05 — Suspended Mount</a:t>
            </a:r>
            <a:r>
              <a:rPr b="1" lang="en-US" sz="1600" u="sng">
                <a:latin typeface="Helvetica Neue"/>
                <a:ea typeface="Helvetica Neue"/>
                <a:cs typeface="Helvetica Neue"/>
                <a:sym typeface="Helvetica Neue"/>
              </a:rPr>
              <a:t> Replacement</a:t>
            </a:r>
            <a:endParaRPr b="1" sz="1600" u="sng">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nvSpPr>
        <p:spPr>
          <a:xfrm>
            <a:off x="315475" y="872700"/>
            <a:ext cx="9359700" cy="318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This guide provides the steps to successfully replace an Entry </a:t>
            </a:r>
            <a:r>
              <a:rPr lang="en-US" sz="1200">
                <a:solidFill>
                  <a:schemeClr val="dk1"/>
                </a:solidFill>
                <a:latin typeface="Helvetica Neue"/>
                <a:ea typeface="Helvetica Neue"/>
                <a:cs typeface="Helvetica Neue"/>
                <a:sym typeface="Helvetica Neue"/>
              </a:rPr>
              <a:t>Long Range</a:t>
            </a:r>
            <a:r>
              <a:rPr lang="en-US" sz="1200">
                <a:solidFill>
                  <a:schemeClr val="dk1"/>
                </a:solidFill>
                <a:latin typeface="Helvetica Neue"/>
                <a:ea typeface="Helvetica Neue"/>
                <a:cs typeface="Helvetica Neue"/>
                <a:sym typeface="Helvetica Neue"/>
              </a:rPr>
              <a:t> sensor.</a:t>
            </a: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The Entry Long Range Sensor will need to be recommissioned with an onsite representative and a remote Density employee. Please email your Density contact when the replacement is complete so we can make the appropriate platform changes and commission the sensor.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200">
                <a:solidFill>
                  <a:schemeClr val="dk1"/>
                </a:solidFill>
                <a:latin typeface="Helvetica Neue"/>
                <a:ea typeface="Helvetica Neue"/>
                <a:cs typeface="Helvetica Neue"/>
                <a:sym typeface="Helvetica Neue"/>
              </a:rPr>
              <a:t>Note:</a:t>
            </a:r>
            <a:r>
              <a:rPr lang="en-US" sz="1200">
                <a:solidFill>
                  <a:schemeClr val="dk1"/>
                </a:solidFill>
                <a:latin typeface="Helvetica Neue"/>
                <a:ea typeface="Helvetica Neue"/>
                <a:cs typeface="Helvetica Neue"/>
                <a:sym typeface="Helvetica Neue"/>
              </a:rPr>
              <a:t> Unless otherwise specified, the same mounting option will be used.</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Please contact </a:t>
            </a:r>
            <a:r>
              <a:rPr lang="en-US" sz="1200" u="sng">
                <a:solidFill>
                  <a:schemeClr val="dk1"/>
                </a:solidFill>
                <a:latin typeface="Helvetica Neue"/>
                <a:ea typeface="Helvetica Neue"/>
                <a:cs typeface="Helvetica Neue"/>
                <a:sym typeface="Helvetica Neue"/>
                <a:hlinkClick r:id="rId3">
                  <a:extLst>
                    <a:ext uri="{A12FA001-AC4F-418D-AE19-62706E023703}">
                      <ahyp:hlinkClr val="tx"/>
                    </a:ext>
                  </a:extLst>
                </a:hlinkClick>
              </a:rPr>
              <a:t>support@density.io</a:t>
            </a:r>
            <a:r>
              <a:rPr lang="en-US" sz="1200">
                <a:solidFill>
                  <a:schemeClr val="dk1"/>
                </a:solidFill>
                <a:latin typeface="Helvetica Neue"/>
                <a:ea typeface="Helvetica Neue"/>
                <a:cs typeface="Helvetica Neue"/>
                <a:sym typeface="Helvetica Neue"/>
              </a:rPr>
              <a:t> with any questions.</a:t>
            </a:r>
            <a:endParaRPr sz="1200">
              <a:solidFill>
                <a:schemeClr val="dk1"/>
              </a:solidFill>
              <a:latin typeface="Helvetica Neue"/>
              <a:ea typeface="Helvetica Neue"/>
              <a:cs typeface="Helvetica Neue"/>
              <a:sym typeface="Helvetica Neue"/>
            </a:endParaRPr>
          </a:p>
        </p:txBody>
      </p:sp>
      <p:sp>
        <p:nvSpPr>
          <p:cNvPr id="177" name="Google Shape;177;p25"/>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01</a:t>
            </a:r>
            <a:endParaRPr b="1" sz="8000">
              <a:latin typeface="Helvetica Neue"/>
              <a:ea typeface="Helvetica Neue"/>
              <a:cs typeface="Helvetica Neue"/>
              <a:sym typeface="Helvetica Neue"/>
            </a:endParaRPr>
          </a:p>
        </p:txBody>
      </p:sp>
      <p:grpSp>
        <p:nvGrpSpPr>
          <p:cNvPr id="178" name="Google Shape;178;p25"/>
          <p:cNvGrpSpPr/>
          <p:nvPr/>
        </p:nvGrpSpPr>
        <p:grpSpPr>
          <a:xfrm>
            <a:off x="240600" y="304800"/>
            <a:ext cx="11568442" cy="1416000"/>
            <a:chOff x="207127" y="304800"/>
            <a:chExt cx="11809353" cy="1416000"/>
          </a:xfrm>
        </p:grpSpPr>
        <p:cxnSp>
          <p:nvCxnSpPr>
            <p:cNvPr id="179" name="Google Shape;179;p25"/>
            <p:cNvCxnSpPr/>
            <p:nvPr/>
          </p:nvCxnSpPr>
          <p:spPr>
            <a:xfrm>
              <a:off x="281837" y="304800"/>
              <a:ext cx="11558400" cy="0"/>
            </a:xfrm>
            <a:prstGeom prst="straightConnector1">
              <a:avLst/>
            </a:prstGeom>
            <a:noFill/>
            <a:ln cap="flat" cmpd="sng" w="9525">
              <a:solidFill>
                <a:srgbClr val="000000"/>
              </a:solidFill>
              <a:prstDash val="solid"/>
              <a:round/>
              <a:headEnd len="med" w="med" type="none"/>
              <a:tailEnd len="med" w="med" type="none"/>
            </a:ln>
          </p:spPr>
        </p:cxnSp>
        <p:sp>
          <p:nvSpPr>
            <p:cNvPr id="180" name="Google Shape;180;p25"/>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sz="8000">
                <a:latin typeface="Helvetica Neue"/>
                <a:ea typeface="Helvetica Neue"/>
                <a:cs typeface="Helvetica Neue"/>
                <a:sym typeface="Helvetica Neue"/>
              </a:endParaRPr>
            </a:p>
          </p:txBody>
        </p:sp>
        <p:sp>
          <p:nvSpPr>
            <p:cNvPr id="181" name="Google Shape;181;p25"/>
            <p:cNvSpPr txBox="1"/>
            <p:nvPr/>
          </p:nvSpPr>
          <p:spPr>
            <a:xfrm>
              <a:off x="207127" y="304800"/>
              <a:ext cx="5888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Helvetica Neue"/>
                  <a:ea typeface="Helvetica Neue"/>
                  <a:cs typeface="Helvetica Neue"/>
                  <a:sym typeface="Helvetica Neue"/>
                </a:rPr>
                <a:t>Introduction</a:t>
              </a:r>
              <a:endParaRPr b="1" sz="2000">
                <a:solidFill>
                  <a:schemeClr val="dk1"/>
                </a:solidFill>
                <a:latin typeface="Helvetica Neue"/>
                <a:ea typeface="Helvetica Neue"/>
                <a:cs typeface="Helvetica Neue"/>
                <a:sym typeface="Helvetica Neue"/>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grpSp>
        <p:nvGrpSpPr>
          <p:cNvPr id="187" name="Google Shape;187;p26"/>
          <p:cNvGrpSpPr/>
          <p:nvPr/>
        </p:nvGrpSpPr>
        <p:grpSpPr>
          <a:xfrm>
            <a:off x="382011" y="1162555"/>
            <a:ext cx="3501496" cy="2566275"/>
            <a:chOff x="240600" y="1720800"/>
            <a:chExt cx="3599400" cy="2709900"/>
          </a:xfrm>
        </p:grpSpPr>
        <p:cxnSp>
          <p:nvCxnSpPr>
            <p:cNvPr id="188" name="Google Shape;188;p26"/>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189" name="Google Shape;189;p26"/>
            <p:cNvSpPr txBox="1"/>
            <p:nvPr/>
          </p:nvSpPr>
          <p:spPr>
            <a:xfrm>
              <a:off x="240600" y="1720800"/>
              <a:ext cx="3599400" cy="39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Entry Long Range </a:t>
              </a:r>
              <a:r>
                <a:rPr b="1" lang="en-US" sz="1200">
                  <a:latin typeface="Helvetica Neue"/>
                  <a:ea typeface="Helvetica Neue"/>
                  <a:cs typeface="Helvetica Neue"/>
                  <a:sym typeface="Helvetica Neue"/>
                </a:rPr>
                <a:t>Dimensions </a:t>
              </a:r>
              <a:endParaRPr b="1" sz="1200">
                <a:latin typeface="Helvetica Neue"/>
                <a:ea typeface="Helvetica Neue"/>
                <a:cs typeface="Helvetica Neue"/>
                <a:sym typeface="Helvetica Neue"/>
              </a:endParaRPr>
            </a:p>
          </p:txBody>
        </p:sp>
        <p:sp>
          <p:nvSpPr>
            <p:cNvPr id="190" name="Google Shape;190;p26"/>
            <p:cNvSpPr txBox="1"/>
            <p:nvPr/>
          </p:nvSpPr>
          <p:spPr>
            <a:xfrm>
              <a:off x="240600" y="2090100"/>
              <a:ext cx="3599400" cy="23406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White polycarbonate enclosure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Powder coated</a:t>
              </a:r>
              <a:r>
                <a:rPr lang="en-US" sz="1200">
                  <a:solidFill>
                    <a:schemeClr val="dk1"/>
                  </a:solidFill>
                  <a:latin typeface="Helvetica Neue"/>
                  <a:ea typeface="Helvetica Neue"/>
                  <a:cs typeface="Helvetica Neue"/>
                  <a:sym typeface="Helvetica Neue"/>
                </a:rPr>
                <a:t> </a:t>
              </a:r>
              <a:r>
                <a:rPr lang="en-US" sz="1200">
                  <a:solidFill>
                    <a:schemeClr val="dk1"/>
                  </a:solidFill>
                  <a:latin typeface="Helvetica Neue"/>
                  <a:ea typeface="Helvetica Neue"/>
                  <a:cs typeface="Helvetica Neue"/>
                  <a:sym typeface="Helvetica Neue"/>
                </a:rPr>
                <a:t>aluminum base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Integrated 1/4”-20 mounting threads</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Thread depth: 0.2in (0.5cm)</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Mount plate</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Interface</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1x 10/100/1000 BaseT RJ45 interface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WiFi/Bluetooth dongle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Reset button</a:t>
              </a:r>
              <a:endParaRPr sz="1200">
                <a:solidFill>
                  <a:schemeClr val="dk1"/>
                </a:solidFill>
                <a:latin typeface="Helvetica Neue"/>
                <a:ea typeface="Helvetica Neue"/>
                <a:cs typeface="Helvetica Neue"/>
                <a:sym typeface="Helvetica Neue"/>
              </a:endParaRPr>
            </a:p>
          </p:txBody>
        </p:sp>
      </p:grpSp>
      <p:sp>
        <p:nvSpPr>
          <p:cNvPr id="191" name="Google Shape;191;p26"/>
          <p:cNvSpPr/>
          <p:nvPr/>
        </p:nvSpPr>
        <p:spPr>
          <a:xfrm>
            <a:off x="9003507" y="-1807840"/>
            <a:ext cx="291000" cy="97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2" name="Google Shape;192;p26"/>
          <p:cNvPicPr preferRelativeResize="0"/>
          <p:nvPr/>
        </p:nvPicPr>
        <p:blipFill>
          <a:blip r:embed="rId3">
            <a:alphaModFix/>
          </a:blip>
          <a:stretch>
            <a:fillRect/>
          </a:stretch>
        </p:blipFill>
        <p:spPr>
          <a:xfrm>
            <a:off x="1736838" y="1827305"/>
            <a:ext cx="9003576" cy="4587846"/>
          </a:xfrm>
          <a:prstGeom prst="rect">
            <a:avLst/>
          </a:prstGeom>
          <a:noFill/>
          <a:ln>
            <a:noFill/>
          </a:ln>
        </p:spPr>
      </p:pic>
      <p:cxnSp>
        <p:nvCxnSpPr>
          <p:cNvPr id="193" name="Google Shape;193;p26"/>
          <p:cNvCxnSpPr/>
          <p:nvPr/>
        </p:nvCxnSpPr>
        <p:spPr>
          <a:xfrm rot="10800000">
            <a:off x="7449245" y="2148598"/>
            <a:ext cx="0" cy="392400"/>
          </a:xfrm>
          <a:prstGeom prst="straightConnector1">
            <a:avLst/>
          </a:prstGeom>
          <a:noFill/>
          <a:ln cap="flat" cmpd="sng" w="9525">
            <a:solidFill>
              <a:schemeClr val="accent1"/>
            </a:solidFill>
            <a:prstDash val="dash"/>
            <a:round/>
            <a:headEnd len="med" w="med" type="oval"/>
            <a:tailEnd len="med" w="med" type="none"/>
          </a:ln>
        </p:spPr>
      </p:cxnSp>
      <p:sp>
        <p:nvSpPr>
          <p:cNvPr id="194" name="Google Shape;194;p26"/>
          <p:cNvSpPr txBox="1"/>
          <p:nvPr/>
        </p:nvSpPr>
        <p:spPr>
          <a:xfrm>
            <a:off x="6964495" y="1797050"/>
            <a:ext cx="969600" cy="34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Mounting Bracket</a:t>
            </a:r>
            <a:endParaRPr sz="900">
              <a:solidFill>
                <a:schemeClr val="dk1"/>
              </a:solidFill>
              <a:latin typeface="Helvetica Neue Light"/>
              <a:ea typeface="Helvetica Neue Light"/>
              <a:cs typeface="Helvetica Neue Light"/>
              <a:sym typeface="Helvetica Neue Light"/>
            </a:endParaRPr>
          </a:p>
        </p:txBody>
      </p:sp>
      <p:cxnSp>
        <p:nvCxnSpPr>
          <p:cNvPr id="195" name="Google Shape;195;p26"/>
          <p:cNvCxnSpPr/>
          <p:nvPr/>
        </p:nvCxnSpPr>
        <p:spPr>
          <a:xfrm rot="10800000">
            <a:off x="9640099" y="1864907"/>
            <a:ext cx="0" cy="235500"/>
          </a:xfrm>
          <a:prstGeom prst="straightConnector1">
            <a:avLst/>
          </a:prstGeom>
          <a:noFill/>
          <a:ln cap="flat" cmpd="sng" w="9525">
            <a:solidFill>
              <a:schemeClr val="accent1"/>
            </a:solidFill>
            <a:prstDash val="dash"/>
            <a:round/>
            <a:headEnd len="med" w="med" type="oval"/>
            <a:tailEnd len="med" w="med" type="none"/>
          </a:ln>
        </p:spPr>
      </p:cxnSp>
      <p:sp>
        <p:nvSpPr>
          <p:cNvPr id="196" name="Google Shape;196;p26"/>
          <p:cNvSpPr txBox="1"/>
          <p:nvPr/>
        </p:nvSpPr>
        <p:spPr>
          <a:xfrm>
            <a:off x="8817640" y="1559749"/>
            <a:ext cx="1644900" cy="34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Mounting Plate</a:t>
            </a:r>
            <a:endParaRPr sz="900">
              <a:solidFill>
                <a:schemeClr val="dk1"/>
              </a:solidFill>
              <a:latin typeface="Helvetica Neue Light"/>
              <a:ea typeface="Helvetica Neue Light"/>
              <a:cs typeface="Helvetica Neue Light"/>
              <a:sym typeface="Helvetica Neue Light"/>
            </a:endParaRPr>
          </a:p>
        </p:txBody>
      </p:sp>
      <p:cxnSp>
        <p:nvCxnSpPr>
          <p:cNvPr id="197" name="Google Shape;197;p26"/>
          <p:cNvCxnSpPr>
            <a:endCxn id="198" idx="2"/>
          </p:cNvCxnSpPr>
          <p:nvPr/>
        </p:nvCxnSpPr>
        <p:spPr>
          <a:xfrm rot="10800000">
            <a:off x="9308666" y="2715176"/>
            <a:ext cx="0" cy="520500"/>
          </a:xfrm>
          <a:prstGeom prst="straightConnector1">
            <a:avLst/>
          </a:prstGeom>
          <a:noFill/>
          <a:ln cap="flat" cmpd="sng" w="9525">
            <a:solidFill>
              <a:schemeClr val="accent1"/>
            </a:solidFill>
            <a:prstDash val="dash"/>
            <a:round/>
            <a:headEnd len="med" w="med" type="oval"/>
            <a:tailEnd len="med" w="med" type="none"/>
          </a:ln>
        </p:spPr>
      </p:cxnSp>
      <p:sp>
        <p:nvSpPr>
          <p:cNvPr id="198" name="Google Shape;198;p26"/>
          <p:cNvSpPr txBox="1"/>
          <p:nvPr/>
        </p:nvSpPr>
        <p:spPr>
          <a:xfrm>
            <a:off x="8823866" y="2365376"/>
            <a:ext cx="969600" cy="34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WiFi/Bluetooth Dongle</a:t>
            </a:r>
            <a:endParaRPr sz="900">
              <a:solidFill>
                <a:schemeClr val="dk1"/>
              </a:solidFill>
              <a:latin typeface="Helvetica Neue Light"/>
              <a:ea typeface="Helvetica Neue Light"/>
              <a:cs typeface="Helvetica Neue Light"/>
              <a:sym typeface="Helvetica Neue Light"/>
            </a:endParaRPr>
          </a:p>
        </p:txBody>
      </p:sp>
      <p:cxnSp>
        <p:nvCxnSpPr>
          <p:cNvPr id="199" name="Google Shape;199;p26"/>
          <p:cNvCxnSpPr/>
          <p:nvPr/>
        </p:nvCxnSpPr>
        <p:spPr>
          <a:xfrm>
            <a:off x="9655443" y="3170999"/>
            <a:ext cx="0" cy="426900"/>
          </a:xfrm>
          <a:prstGeom prst="straightConnector1">
            <a:avLst/>
          </a:prstGeom>
          <a:noFill/>
          <a:ln cap="flat" cmpd="sng" w="9525">
            <a:solidFill>
              <a:schemeClr val="accent1"/>
            </a:solidFill>
            <a:prstDash val="dash"/>
            <a:round/>
            <a:headEnd len="med" w="med" type="oval"/>
            <a:tailEnd len="med" w="med" type="none"/>
          </a:ln>
        </p:spPr>
      </p:cxnSp>
      <p:sp>
        <p:nvSpPr>
          <p:cNvPr id="200" name="Google Shape;200;p26"/>
          <p:cNvSpPr txBox="1"/>
          <p:nvPr/>
        </p:nvSpPr>
        <p:spPr>
          <a:xfrm>
            <a:off x="9170695" y="3471864"/>
            <a:ext cx="969600" cy="34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Ethernet/PoE</a:t>
            </a:r>
            <a:endParaRPr sz="900">
              <a:solidFill>
                <a:schemeClr val="dk1"/>
              </a:solidFill>
              <a:latin typeface="Helvetica Neue Light"/>
              <a:ea typeface="Helvetica Neue Light"/>
              <a:cs typeface="Helvetica Neue Light"/>
              <a:sym typeface="Helvetica Neue Light"/>
            </a:endParaRPr>
          </a:p>
        </p:txBody>
      </p:sp>
      <p:cxnSp>
        <p:nvCxnSpPr>
          <p:cNvPr id="201" name="Google Shape;201;p26"/>
          <p:cNvCxnSpPr/>
          <p:nvPr/>
        </p:nvCxnSpPr>
        <p:spPr>
          <a:xfrm rot="10800000">
            <a:off x="9901636" y="2715085"/>
            <a:ext cx="0" cy="520500"/>
          </a:xfrm>
          <a:prstGeom prst="straightConnector1">
            <a:avLst/>
          </a:prstGeom>
          <a:noFill/>
          <a:ln cap="flat" cmpd="sng" w="9525">
            <a:solidFill>
              <a:schemeClr val="accent1"/>
            </a:solidFill>
            <a:prstDash val="dash"/>
            <a:round/>
            <a:headEnd len="med" w="med" type="oval"/>
            <a:tailEnd len="med" w="med" type="none"/>
          </a:ln>
        </p:spPr>
      </p:cxnSp>
      <p:sp>
        <p:nvSpPr>
          <p:cNvPr id="202" name="Google Shape;202;p26"/>
          <p:cNvSpPr txBox="1"/>
          <p:nvPr/>
        </p:nvSpPr>
        <p:spPr>
          <a:xfrm>
            <a:off x="9800129" y="2444076"/>
            <a:ext cx="969600" cy="349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Reset Button</a:t>
            </a:r>
            <a:endParaRPr sz="900">
              <a:solidFill>
                <a:schemeClr val="dk1"/>
              </a:solidFill>
              <a:latin typeface="Helvetica Neue Light"/>
              <a:ea typeface="Helvetica Neue Light"/>
              <a:cs typeface="Helvetica Neue Light"/>
              <a:sym typeface="Helvetica Neue Light"/>
            </a:endParaRPr>
          </a:p>
        </p:txBody>
      </p:sp>
      <p:cxnSp>
        <p:nvCxnSpPr>
          <p:cNvPr id="203" name="Google Shape;203;p26"/>
          <p:cNvCxnSpPr/>
          <p:nvPr/>
        </p:nvCxnSpPr>
        <p:spPr>
          <a:xfrm rot="10800000">
            <a:off x="10813156" y="2902120"/>
            <a:ext cx="0" cy="496800"/>
          </a:xfrm>
          <a:prstGeom prst="straightConnector1">
            <a:avLst/>
          </a:prstGeom>
          <a:noFill/>
          <a:ln cap="flat" cmpd="sng" w="9525">
            <a:solidFill>
              <a:schemeClr val="accent1"/>
            </a:solidFill>
            <a:prstDash val="dash"/>
            <a:round/>
            <a:headEnd len="med" w="med" type="oval"/>
            <a:tailEnd len="med" w="med" type="oval"/>
          </a:ln>
        </p:spPr>
      </p:cxnSp>
      <p:sp>
        <p:nvSpPr>
          <p:cNvPr id="204" name="Google Shape;204;p26"/>
          <p:cNvSpPr txBox="1"/>
          <p:nvPr/>
        </p:nvSpPr>
        <p:spPr>
          <a:xfrm>
            <a:off x="10857492" y="2931854"/>
            <a:ext cx="952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1.32 in</a:t>
            </a:r>
            <a:br>
              <a:rPr lang="en-US" sz="900">
                <a:solidFill>
                  <a:schemeClr val="dk1"/>
                </a:solidFill>
                <a:latin typeface="Helvetica Neue Light"/>
                <a:ea typeface="Helvetica Neue Light"/>
                <a:cs typeface="Helvetica Neue Light"/>
                <a:sym typeface="Helvetica Neue Light"/>
              </a:rPr>
            </a:br>
            <a:r>
              <a:rPr lang="en-US" sz="900">
                <a:solidFill>
                  <a:schemeClr val="dk1"/>
                </a:solidFill>
                <a:latin typeface="Helvetica Neue Light"/>
                <a:ea typeface="Helvetica Neue Light"/>
                <a:cs typeface="Helvetica Neue Light"/>
                <a:sym typeface="Helvetica Neue Light"/>
              </a:rPr>
              <a:t>3.4 cm</a:t>
            </a:r>
            <a:endParaRPr sz="900">
              <a:solidFill>
                <a:schemeClr val="dk1"/>
              </a:solidFill>
              <a:latin typeface="Helvetica Neue Light"/>
              <a:ea typeface="Helvetica Neue Light"/>
              <a:cs typeface="Helvetica Neue Light"/>
              <a:sym typeface="Helvetica Neue Light"/>
            </a:endParaRPr>
          </a:p>
        </p:txBody>
      </p:sp>
      <p:cxnSp>
        <p:nvCxnSpPr>
          <p:cNvPr id="205" name="Google Shape;205;p26"/>
          <p:cNvCxnSpPr>
            <a:endCxn id="206" idx="2"/>
          </p:cNvCxnSpPr>
          <p:nvPr/>
        </p:nvCxnSpPr>
        <p:spPr>
          <a:xfrm rot="10800000">
            <a:off x="6804447" y="4201416"/>
            <a:ext cx="0" cy="1228500"/>
          </a:xfrm>
          <a:prstGeom prst="straightConnector1">
            <a:avLst/>
          </a:prstGeom>
          <a:noFill/>
          <a:ln cap="flat" cmpd="sng" w="9525">
            <a:solidFill>
              <a:schemeClr val="accent1"/>
            </a:solidFill>
            <a:prstDash val="dash"/>
            <a:round/>
            <a:headEnd len="med" w="med" type="oval"/>
            <a:tailEnd len="med" w="med" type="none"/>
          </a:ln>
        </p:spPr>
      </p:cxnSp>
      <p:sp>
        <p:nvSpPr>
          <p:cNvPr id="206" name="Google Shape;206;p26"/>
          <p:cNvSpPr txBox="1"/>
          <p:nvPr/>
        </p:nvSpPr>
        <p:spPr>
          <a:xfrm>
            <a:off x="6319647" y="3851616"/>
            <a:ext cx="969600" cy="34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Hidden Indicator LED</a:t>
            </a:r>
            <a:endParaRPr sz="900">
              <a:solidFill>
                <a:schemeClr val="dk1"/>
              </a:solidFill>
              <a:latin typeface="Helvetica Neue Light"/>
              <a:ea typeface="Helvetica Neue Light"/>
              <a:cs typeface="Helvetica Neue Light"/>
              <a:sym typeface="Helvetica Neue Light"/>
            </a:endParaRPr>
          </a:p>
        </p:txBody>
      </p:sp>
      <p:cxnSp>
        <p:nvCxnSpPr>
          <p:cNvPr id="207" name="Google Shape;207;p26"/>
          <p:cNvCxnSpPr>
            <a:endCxn id="208" idx="2"/>
          </p:cNvCxnSpPr>
          <p:nvPr/>
        </p:nvCxnSpPr>
        <p:spPr>
          <a:xfrm rot="10800000">
            <a:off x="9655495" y="4201416"/>
            <a:ext cx="0" cy="1228500"/>
          </a:xfrm>
          <a:prstGeom prst="straightConnector1">
            <a:avLst/>
          </a:prstGeom>
          <a:noFill/>
          <a:ln cap="flat" cmpd="sng" w="9525">
            <a:solidFill>
              <a:schemeClr val="accent1"/>
            </a:solidFill>
            <a:prstDash val="dash"/>
            <a:round/>
            <a:headEnd len="med" w="med" type="oval"/>
            <a:tailEnd len="med" w="med" type="none"/>
          </a:ln>
        </p:spPr>
      </p:cxnSp>
      <p:sp>
        <p:nvSpPr>
          <p:cNvPr id="208" name="Google Shape;208;p26"/>
          <p:cNvSpPr txBox="1"/>
          <p:nvPr/>
        </p:nvSpPr>
        <p:spPr>
          <a:xfrm>
            <a:off x="9170695" y="3851616"/>
            <a:ext cx="969600" cy="34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¼ in - 20 Thread</a:t>
            </a:r>
            <a:endParaRPr sz="900">
              <a:solidFill>
                <a:schemeClr val="dk1"/>
              </a:solidFill>
              <a:latin typeface="Helvetica Neue Light"/>
              <a:ea typeface="Helvetica Neue Light"/>
              <a:cs typeface="Helvetica Neue Light"/>
              <a:sym typeface="Helvetica Neue Light"/>
            </a:endParaRPr>
          </a:p>
        </p:txBody>
      </p:sp>
      <p:cxnSp>
        <p:nvCxnSpPr>
          <p:cNvPr id="209" name="Google Shape;209;p26"/>
          <p:cNvCxnSpPr/>
          <p:nvPr/>
        </p:nvCxnSpPr>
        <p:spPr>
          <a:xfrm rot="10800000">
            <a:off x="10813156" y="4340487"/>
            <a:ext cx="0" cy="2073600"/>
          </a:xfrm>
          <a:prstGeom prst="straightConnector1">
            <a:avLst/>
          </a:prstGeom>
          <a:noFill/>
          <a:ln cap="flat" cmpd="sng" w="9525">
            <a:solidFill>
              <a:schemeClr val="accent1"/>
            </a:solidFill>
            <a:prstDash val="dash"/>
            <a:round/>
            <a:headEnd len="med" w="med" type="oval"/>
            <a:tailEnd len="med" w="med" type="oval"/>
          </a:ln>
        </p:spPr>
      </p:cxnSp>
      <p:sp>
        <p:nvSpPr>
          <p:cNvPr id="210" name="Google Shape;210;p26"/>
          <p:cNvSpPr txBox="1"/>
          <p:nvPr/>
        </p:nvSpPr>
        <p:spPr>
          <a:xfrm>
            <a:off x="10857492" y="4310561"/>
            <a:ext cx="952500" cy="210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4.88 in</a:t>
            </a:r>
            <a:endParaRPr sz="9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12.4 cm</a:t>
            </a:r>
            <a:endParaRPr sz="900">
              <a:solidFill>
                <a:schemeClr val="dk1"/>
              </a:solidFill>
              <a:latin typeface="Helvetica Neue Light"/>
              <a:ea typeface="Helvetica Neue Light"/>
              <a:cs typeface="Helvetica Neue Light"/>
              <a:sym typeface="Helvetica Neue Light"/>
            </a:endParaRPr>
          </a:p>
        </p:txBody>
      </p:sp>
      <p:grpSp>
        <p:nvGrpSpPr>
          <p:cNvPr id="211" name="Google Shape;211;p26"/>
          <p:cNvGrpSpPr/>
          <p:nvPr/>
        </p:nvGrpSpPr>
        <p:grpSpPr>
          <a:xfrm>
            <a:off x="240600" y="304800"/>
            <a:ext cx="11568442" cy="1416000"/>
            <a:chOff x="207127" y="304800"/>
            <a:chExt cx="11809353" cy="1416000"/>
          </a:xfrm>
        </p:grpSpPr>
        <p:cxnSp>
          <p:nvCxnSpPr>
            <p:cNvPr id="212" name="Google Shape;212;p26"/>
            <p:cNvCxnSpPr/>
            <p:nvPr/>
          </p:nvCxnSpPr>
          <p:spPr>
            <a:xfrm>
              <a:off x="281837" y="304800"/>
              <a:ext cx="11558400" cy="0"/>
            </a:xfrm>
            <a:prstGeom prst="straightConnector1">
              <a:avLst/>
            </a:prstGeom>
            <a:noFill/>
            <a:ln cap="flat" cmpd="sng" w="9525">
              <a:solidFill>
                <a:srgbClr val="000000"/>
              </a:solidFill>
              <a:prstDash val="solid"/>
              <a:round/>
              <a:headEnd len="med" w="med" type="none"/>
              <a:tailEnd len="med" w="med" type="none"/>
            </a:ln>
          </p:spPr>
        </p:cxnSp>
        <p:sp>
          <p:nvSpPr>
            <p:cNvPr id="213" name="Google Shape;213;p26"/>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02</a:t>
              </a:r>
              <a:endParaRPr b="1" sz="8000">
                <a:latin typeface="Helvetica Neue"/>
                <a:ea typeface="Helvetica Neue"/>
                <a:cs typeface="Helvetica Neue"/>
                <a:sym typeface="Helvetica Neue"/>
              </a:endParaRPr>
            </a:p>
          </p:txBody>
        </p:sp>
        <p:sp>
          <p:nvSpPr>
            <p:cNvPr id="214" name="Google Shape;214;p26"/>
            <p:cNvSpPr txBox="1"/>
            <p:nvPr/>
          </p:nvSpPr>
          <p:spPr>
            <a:xfrm>
              <a:off x="207127" y="304800"/>
              <a:ext cx="5888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Helvetica Neue"/>
                  <a:ea typeface="Helvetica Neue"/>
                  <a:cs typeface="Helvetica Neue"/>
                  <a:sym typeface="Helvetica Neue"/>
                </a:rPr>
                <a:t>Hardware &amp; Networking</a:t>
              </a:r>
              <a:endParaRPr b="1" sz="2000">
                <a:solidFill>
                  <a:schemeClr val="dk1"/>
                </a:solidFill>
                <a:latin typeface="Helvetica Neue"/>
                <a:ea typeface="Helvetica Neue"/>
                <a:cs typeface="Helvetica Neue"/>
                <a:sym typeface="Helvetica Neue"/>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grpSp>
        <p:nvGrpSpPr>
          <p:cNvPr id="220" name="Google Shape;220;p27"/>
          <p:cNvGrpSpPr/>
          <p:nvPr/>
        </p:nvGrpSpPr>
        <p:grpSpPr>
          <a:xfrm>
            <a:off x="240600" y="304800"/>
            <a:ext cx="3599400" cy="2770500"/>
            <a:chOff x="240600" y="1720800"/>
            <a:chExt cx="3599400" cy="2770500"/>
          </a:xfrm>
        </p:grpSpPr>
        <p:cxnSp>
          <p:nvCxnSpPr>
            <p:cNvPr id="221" name="Google Shape;221;p27"/>
            <p:cNvCxnSpPr/>
            <p:nvPr/>
          </p:nvCxnSpPr>
          <p:spPr>
            <a:xfrm>
              <a:off x="3168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22" name="Google Shape;222;p27"/>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Sensor LED status indicator</a:t>
              </a:r>
              <a:endParaRPr b="1" sz="1200">
                <a:latin typeface="Helvetica Neue"/>
                <a:ea typeface="Helvetica Neue"/>
                <a:cs typeface="Helvetica Neue"/>
                <a:sym typeface="Helvetica Neue"/>
              </a:endParaRPr>
            </a:p>
          </p:txBody>
        </p:sp>
        <p:sp>
          <p:nvSpPr>
            <p:cNvPr id="223" name="Google Shape;223;p27"/>
            <p:cNvSpPr txBox="1"/>
            <p:nvPr/>
          </p:nvSpPr>
          <p:spPr>
            <a:xfrm>
              <a:off x="240600" y="2090100"/>
              <a:ext cx="35994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000000"/>
                  </a:solidFill>
                  <a:latin typeface="Helvetica Neue"/>
                  <a:ea typeface="Helvetica Neue"/>
                  <a:cs typeface="Helvetica Neue"/>
                  <a:sym typeface="Helvetica Neue"/>
                </a:rPr>
                <a:t>The sensor has a</a:t>
              </a:r>
              <a:r>
                <a:rPr lang="en-US" sz="1200">
                  <a:latin typeface="Helvetica Neue"/>
                  <a:ea typeface="Helvetica Neue"/>
                  <a:cs typeface="Helvetica Neue"/>
                  <a:sym typeface="Helvetica Neue"/>
                </a:rPr>
                <a:t> status </a:t>
              </a:r>
              <a:r>
                <a:rPr lang="en-US" sz="1200">
                  <a:solidFill>
                    <a:srgbClr val="000000"/>
                  </a:solidFill>
                  <a:latin typeface="Helvetica Neue"/>
                  <a:ea typeface="Helvetica Neue"/>
                  <a:cs typeface="Helvetica Neue"/>
                  <a:sym typeface="Helvetica Neue"/>
                </a:rPr>
                <a:t>indicator LED located on the sensor. The color chart to the right explains the meaning of each color, defines any issues, and lists what actions to take if necessary.</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rgbClr val="000000"/>
                  </a:solidFill>
                  <a:latin typeface="Helvetica Neue"/>
                  <a:ea typeface="Helvetica Neue"/>
                  <a:cs typeface="Helvetica Neue"/>
                  <a:sym typeface="Helvetica Neue"/>
                </a:rPr>
                <a:t>If the recommended action does not resolve the LED light error status, factory reset the sensor. To reset, press and hold the reset button on the back of the sensor until the LED light starts flashing white. If the issue persists, please contact support@density.io.</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000000"/>
                </a:solidFill>
                <a:latin typeface="Helvetica Neue"/>
                <a:ea typeface="Helvetica Neue"/>
                <a:cs typeface="Helvetica Neue"/>
                <a:sym typeface="Helvetica Neue"/>
              </a:endParaRPr>
            </a:p>
          </p:txBody>
        </p:sp>
      </p:grpSp>
      <p:cxnSp>
        <p:nvCxnSpPr>
          <p:cNvPr id="224" name="Google Shape;224;p27"/>
          <p:cNvCxnSpPr/>
          <p:nvPr/>
        </p:nvCxnSpPr>
        <p:spPr>
          <a:xfrm>
            <a:off x="4345625" y="304800"/>
            <a:ext cx="7529400" cy="0"/>
          </a:xfrm>
          <a:prstGeom prst="straightConnector1">
            <a:avLst/>
          </a:prstGeom>
          <a:noFill/>
          <a:ln cap="flat" cmpd="sng" w="9525">
            <a:solidFill>
              <a:srgbClr val="000000"/>
            </a:solidFill>
            <a:prstDash val="solid"/>
            <a:round/>
            <a:headEnd len="med" w="med" type="none"/>
            <a:tailEnd len="med" w="med" type="none"/>
          </a:ln>
        </p:spPr>
      </p:cxnSp>
      <p:pic>
        <p:nvPicPr>
          <p:cNvPr id="225" name="Google Shape;225;p27"/>
          <p:cNvPicPr preferRelativeResize="0"/>
          <p:nvPr/>
        </p:nvPicPr>
        <p:blipFill>
          <a:blip r:embed="rId3">
            <a:alphaModFix/>
          </a:blip>
          <a:stretch>
            <a:fillRect/>
          </a:stretch>
        </p:blipFill>
        <p:spPr>
          <a:xfrm>
            <a:off x="5818825" y="603575"/>
            <a:ext cx="4583000" cy="5929502"/>
          </a:xfrm>
          <a:prstGeom prst="rect">
            <a:avLst/>
          </a:prstGeom>
          <a:noFill/>
          <a:ln>
            <a:noFill/>
          </a:ln>
        </p:spPr>
      </p:pic>
      <p:pic>
        <p:nvPicPr>
          <p:cNvPr id="226" name="Google Shape;226;p27"/>
          <p:cNvPicPr preferRelativeResize="0"/>
          <p:nvPr/>
        </p:nvPicPr>
        <p:blipFill>
          <a:blip r:embed="rId4">
            <a:alphaModFix/>
          </a:blip>
          <a:stretch>
            <a:fillRect/>
          </a:stretch>
        </p:blipFill>
        <p:spPr>
          <a:xfrm>
            <a:off x="1163563" y="3417899"/>
            <a:ext cx="1753469" cy="2067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pSp>
        <p:nvGrpSpPr>
          <p:cNvPr id="232" name="Google Shape;232;p28"/>
          <p:cNvGrpSpPr/>
          <p:nvPr/>
        </p:nvGrpSpPr>
        <p:grpSpPr>
          <a:xfrm>
            <a:off x="225375" y="219650"/>
            <a:ext cx="3599400" cy="3509400"/>
            <a:chOff x="240600" y="1720800"/>
            <a:chExt cx="3599400" cy="3509400"/>
          </a:xfrm>
        </p:grpSpPr>
        <p:cxnSp>
          <p:nvCxnSpPr>
            <p:cNvPr id="233" name="Google Shape;233;p28"/>
            <p:cNvCxnSpPr/>
            <p:nvPr/>
          </p:nvCxnSpPr>
          <p:spPr>
            <a:xfrm>
              <a:off x="3168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34" name="Google Shape;234;p28"/>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Networking basics</a:t>
              </a:r>
              <a:endParaRPr b="1" sz="1200">
                <a:latin typeface="Helvetica Neue"/>
                <a:ea typeface="Helvetica Neue"/>
                <a:cs typeface="Helvetica Neue"/>
                <a:sym typeface="Helvetica Neue"/>
              </a:endParaRPr>
            </a:p>
          </p:txBody>
        </p:sp>
        <p:sp>
          <p:nvSpPr>
            <p:cNvPr id="235" name="Google Shape;235;p28"/>
            <p:cNvSpPr txBox="1"/>
            <p:nvPr/>
          </p:nvSpPr>
          <p:spPr>
            <a:xfrm>
              <a:off x="240600" y="2090100"/>
              <a:ext cx="35994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US" sz="1200">
                  <a:solidFill>
                    <a:srgbClr val="000000"/>
                  </a:solidFill>
                  <a:latin typeface="Helvetica Neue"/>
                  <a:ea typeface="Helvetica Neue"/>
                  <a:cs typeface="Helvetica Neue"/>
                  <a:sym typeface="Helvetica Neue"/>
                </a:rPr>
                <a:t>Density devices require internet connectivity to pass data to the web application.</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b="1" lang="en-US" sz="1200">
                  <a:solidFill>
                    <a:srgbClr val="000000"/>
                  </a:solidFill>
                  <a:latin typeface="Helvetica Neue"/>
                  <a:ea typeface="Helvetica Neue"/>
                  <a:cs typeface="Helvetica Neue"/>
                  <a:sym typeface="Helvetica Neue"/>
                </a:rPr>
                <a:t>Recommended Configuration: </a:t>
              </a:r>
              <a:r>
                <a:rPr lang="en-US" sz="1200">
                  <a:solidFill>
                    <a:srgbClr val="000000"/>
                  </a:solidFill>
                  <a:latin typeface="Helvetica Neue"/>
                  <a:ea typeface="Helvetica Neue"/>
                  <a:cs typeface="Helvetica Neue"/>
                  <a:sym typeface="Helvetica Neue"/>
                </a:rPr>
                <a:t>Wired ethernet connectivity configured via DHCP with internal NTP and internal DNS servers. IPv4 is required.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lang="en-US" sz="1200">
                  <a:solidFill>
                    <a:srgbClr val="000000"/>
                  </a:solidFill>
                  <a:latin typeface="Helvetica Neue"/>
                  <a:ea typeface="Helvetica Neue"/>
                  <a:cs typeface="Helvetica Neue"/>
                  <a:sym typeface="Helvetica Neue"/>
                </a:rPr>
                <a:t>Networks that are not supported:</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Captive portal</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Proxy</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WPA2 Enterprise</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Hidden Networks *</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5GHz WiFi networks</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i="1" lang="en-US" sz="1200">
                  <a:solidFill>
                    <a:srgbClr val="000000"/>
                  </a:solidFill>
                  <a:latin typeface="Helvetica Neue"/>
                  <a:ea typeface="Helvetica Neue"/>
                  <a:cs typeface="Helvetica Neue"/>
                  <a:sym typeface="Helvetica Neue"/>
                </a:rPr>
                <a:t>* Hidden networks can be used if temporarily made transparent while we configure the devices.</a:t>
              </a:r>
              <a:endParaRPr sz="1200">
                <a:latin typeface="Helvetica Neue"/>
                <a:ea typeface="Helvetica Neue"/>
                <a:cs typeface="Helvetica Neue"/>
                <a:sym typeface="Helvetica Neue"/>
              </a:endParaRPr>
            </a:p>
          </p:txBody>
        </p:sp>
      </p:grpSp>
      <p:grpSp>
        <p:nvGrpSpPr>
          <p:cNvPr id="236" name="Google Shape;236;p28"/>
          <p:cNvGrpSpPr/>
          <p:nvPr/>
        </p:nvGrpSpPr>
        <p:grpSpPr>
          <a:xfrm>
            <a:off x="4156226" y="219650"/>
            <a:ext cx="3772891" cy="6110700"/>
            <a:chOff x="4258200" y="1720800"/>
            <a:chExt cx="3599400" cy="6110700"/>
          </a:xfrm>
        </p:grpSpPr>
        <p:cxnSp>
          <p:nvCxnSpPr>
            <p:cNvPr id="237" name="Google Shape;237;p28"/>
            <p:cNvCxnSpPr/>
            <p:nvPr/>
          </p:nvCxnSpPr>
          <p:spPr>
            <a:xfrm>
              <a:off x="43344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38" name="Google Shape;238;p28"/>
            <p:cNvSpPr txBox="1"/>
            <p:nvPr/>
          </p:nvSpPr>
          <p:spPr>
            <a:xfrm>
              <a:off x="42582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If you have a corporate firewall</a:t>
              </a:r>
              <a:endParaRPr b="1" sz="1200">
                <a:latin typeface="Helvetica Neue"/>
                <a:ea typeface="Helvetica Neue"/>
                <a:cs typeface="Helvetica Neue"/>
                <a:sym typeface="Helvetica Neue"/>
              </a:endParaRPr>
            </a:p>
          </p:txBody>
        </p:sp>
        <p:sp>
          <p:nvSpPr>
            <p:cNvPr id="239" name="Google Shape;239;p28"/>
            <p:cNvSpPr txBox="1"/>
            <p:nvPr/>
          </p:nvSpPr>
          <p:spPr>
            <a:xfrm>
              <a:off x="4258200" y="2090100"/>
              <a:ext cx="3599400" cy="574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US" sz="1200">
                  <a:solidFill>
                    <a:srgbClr val="000000"/>
                  </a:solidFill>
                  <a:latin typeface="Helvetica Neue"/>
                  <a:ea typeface="Helvetica Neue"/>
                  <a:cs typeface="Helvetica Neue"/>
                  <a:sym typeface="Helvetica Neue"/>
                </a:rPr>
                <a:t>You will need to safelist the device MAC addresses (the MAC addresses can be found on the outside of the packaging box for the device). You may also have to safelist the following addresses to ensure the device is able to communicate outside of your corporate network:</a:t>
              </a:r>
              <a:endParaRPr sz="1200">
                <a:solidFill>
                  <a:srgbClr val="282F48"/>
                </a:solidFill>
                <a:highlight>
                  <a:srgbClr val="FFFFFF"/>
                </a:highlight>
              </a:endParaRPr>
            </a:p>
            <a:p>
              <a:pPr indent="-304800" lvl="0" marL="457200" rtl="0" algn="l">
                <a:lnSpc>
                  <a:spcPct val="115000"/>
                </a:lnSpc>
                <a:spcBef>
                  <a:spcPts val="1200"/>
                </a:spcBef>
                <a:spcAft>
                  <a:spcPts val="0"/>
                </a:spcAft>
                <a:buClr>
                  <a:srgbClr val="282F48"/>
                </a:buClr>
                <a:buSzPts val="1200"/>
                <a:buChar char="●"/>
              </a:pPr>
              <a:r>
                <a:rPr lang="en-US" sz="1200">
                  <a:solidFill>
                    <a:srgbClr val="282F48"/>
                  </a:solidFill>
                  <a:highlight>
                    <a:srgbClr val="FFFFFF"/>
                  </a:highlight>
                </a:rPr>
                <a:t>*.density.io (port 443*)</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*.amazonaws.com</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*.gstatic.com</a:t>
              </a:r>
              <a:endParaRPr sz="1200">
                <a:solidFill>
                  <a:srgbClr val="282F48"/>
                </a:solidFill>
                <a:highlight>
                  <a:srgbClr val="FFFFFF"/>
                </a:highlight>
              </a:endParaRPr>
            </a:p>
            <a:p>
              <a:pPr indent="0" lvl="0" marL="0" rtl="0" algn="l">
                <a:lnSpc>
                  <a:spcPct val="115000"/>
                </a:lnSpc>
                <a:spcBef>
                  <a:spcPts val="1200"/>
                </a:spcBef>
                <a:spcAft>
                  <a:spcPts val="0"/>
                </a:spcAft>
                <a:buNone/>
              </a:pPr>
              <a:r>
                <a:rPr lang="en-US" sz="1200">
                  <a:solidFill>
                    <a:srgbClr val="282F48"/>
                  </a:solidFill>
                  <a:highlight>
                    <a:srgbClr val="FFFFFF"/>
                  </a:highlight>
                </a:rPr>
                <a:t>An Internal DNS server is strongly recommended. If using Public DNS, please ensure the following are whitelisted (optional):</a:t>
              </a:r>
              <a:endParaRPr sz="1200">
                <a:solidFill>
                  <a:srgbClr val="282F48"/>
                </a:solidFill>
                <a:highlight>
                  <a:srgbClr val="FFFFFF"/>
                </a:highlight>
              </a:endParaRPr>
            </a:p>
            <a:p>
              <a:pPr indent="-304800" lvl="0" marL="457200" rtl="0" algn="l">
                <a:lnSpc>
                  <a:spcPct val="115000"/>
                </a:lnSpc>
                <a:spcBef>
                  <a:spcPts val="1200"/>
                </a:spcBef>
                <a:spcAft>
                  <a:spcPts val="0"/>
                </a:spcAft>
                <a:buClr>
                  <a:srgbClr val="282F48"/>
                </a:buClr>
                <a:buSzPts val="1200"/>
                <a:buChar char="●"/>
              </a:pPr>
              <a:r>
                <a:rPr lang="en-US" sz="1200">
                  <a:solidFill>
                    <a:srgbClr val="282F48"/>
                  </a:solidFill>
                  <a:highlight>
                    <a:srgbClr val="FFFFFF"/>
                  </a:highlight>
                </a:rPr>
                <a:t>8.8.8.8</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8.8.4.4</a:t>
              </a:r>
              <a:endParaRPr sz="1200">
                <a:solidFill>
                  <a:srgbClr val="282F48"/>
                </a:solidFill>
                <a:highlight>
                  <a:srgbClr val="FFFFFF"/>
                </a:highlight>
              </a:endParaRPr>
            </a:p>
            <a:p>
              <a:pPr indent="0" lvl="0" marL="0" rtl="0" algn="l">
                <a:lnSpc>
                  <a:spcPct val="115000"/>
                </a:lnSpc>
                <a:spcBef>
                  <a:spcPts val="1200"/>
                </a:spcBef>
                <a:spcAft>
                  <a:spcPts val="0"/>
                </a:spcAft>
                <a:buNone/>
              </a:pPr>
              <a:r>
                <a:rPr lang="en-US" sz="1200">
                  <a:solidFill>
                    <a:srgbClr val="282F48"/>
                  </a:solidFill>
                  <a:highlight>
                    <a:srgbClr val="FFFFFF"/>
                  </a:highlight>
                </a:rPr>
                <a:t>An internal NTP server is strongly recommended. For NTP and time synchronization, please ensure the following are whitelisted:</a:t>
              </a:r>
              <a:endParaRPr sz="1200">
                <a:solidFill>
                  <a:srgbClr val="282F48"/>
                </a:solidFill>
                <a:highlight>
                  <a:srgbClr val="FFFFFF"/>
                </a:highlight>
              </a:endParaRPr>
            </a:p>
            <a:p>
              <a:pPr indent="-304800" lvl="0" marL="457200" rtl="0" algn="l">
                <a:lnSpc>
                  <a:spcPct val="115000"/>
                </a:lnSpc>
                <a:spcBef>
                  <a:spcPts val="1200"/>
                </a:spcBef>
                <a:spcAft>
                  <a:spcPts val="0"/>
                </a:spcAft>
                <a:buClr>
                  <a:srgbClr val="282F48"/>
                </a:buClr>
                <a:buSzPts val="1200"/>
                <a:buChar char="●"/>
              </a:pPr>
              <a:r>
                <a:rPr lang="en-US" sz="1200">
                  <a:solidFill>
                    <a:srgbClr val="282F48"/>
                  </a:solidFill>
                  <a:highlight>
                    <a:srgbClr val="FFFFFF"/>
                  </a:highlight>
                </a:rPr>
                <a:t>*connman.net</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*.ntp.org (port 123)</a:t>
              </a:r>
              <a:endParaRPr sz="1200">
                <a:solidFill>
                  <a:srgbClr val="282F48"/>
                </a:solidFill>
                <a:highlight>
                  <a:srgbClr val="FFFFFF"/>
                </a:highlight>
              </a:endParaRPr>
            </a:p>
            <a:p>
              <a:pPr indent="0" lvl="0" marL="0" rtl="0" algn="l">
                <a:lnSpc>
                  <a:spcPct val="115000"/>
                </a:lnSpc>
                <a:spcBef>
                  <a:spcPts val="1200"/>
                </a:spcBef>
                <a:spcAft>
                  <a:spcPts val="0"/>
                </a:spcAft>
                <a:buNone/>
              </a:pPr>
              <a:r>
                <a:rPr b="1" lang="en-US" sz="1200">
                  <a:solidFill>
                    <a:srgbClr val="282F48"/>
                  </a:solidFill>
                  <a:highlight>
                    <a:srgbClr val="FFFFFF"/>
                  </a:highlight>
                </a:rPr>
                <a:t>Note</a:t>
              </a:r>
              <a:r>
                <a:rPr lang="en-US" sz="1200">
                  <a:solidFill>
                    <a:srgbClr val="282F48"/>
                  </a:solidFill>
                  <a:highlight>
                    <a:srgbClr val="FFFFFF"/>
                  </a:highlight>
                </a:rPr>
                <a:t>: A list of all subdomains Density sensors communicate to can be provided upon request.</a:t>
              </a:r>
              <a:endParaRPr sz="1200">
                <a:solidFill>
                  <a:srgbClr val="282F48"/>
                </a:solidFill>
                <a:highlight>
                  <a:srgbClr val="FFFFFF"/>
                </a:highlight>
              </a:endParaRPr>
            </a:p>
            <a:p>
              <a:pPr indent="0" lvl="0" marL="0" rtl="0" algn="l">
                <a:lnSpc>
                  <a:spcPct val="115000"/>
                </a:lnSpc>
                <a:spcBef>
                  <a:spcPts val="1200"/>
                </a:spcBef>
                <a:spcAft>
                  <a:spcPts val="0"/>
                </a:spcAft>
                <a:buNone/>
              </a:pPr>
              <a:r>
                <a:rPr lang="en-US" sz="1200">
                  <a:solidFill>
                    <a:srgbClr val="4D4D4D"/>
                  </a:solidFill>
                  <a:highlight>
                    <a:srgbClr val="FFFFFF"/>
                  </a:highlight>
                </a:rPr>
                <a:t>See our</a:t>
              </a:r>
              <a:r>
                <a:rPr lang="en-US" sz="1200">
                  <a:solidFill>
                    <a:schemeClr val="hlink"/>
                  </a:solidFill>
                  <a:highlight>
                    <a:srgbClr val="FFFFFF"/>
                  </a:highlight>
                  <a:uFill>
                    <a:noFill/>
                  </a:uFill>
                  <a:hlinkClick r:id="rId3"/>
                </a:rPr>
                <a:t> </a:t>
              </a:r>
              <a:r>
                <a:rPr lang="en-US" sz="1200" u="sng">
                  <a:solidFill>
                    <a:srgbClr val="0D5DDF"/>
                  </a:solidFill>
                  <a:highlight>
                    <a:srgbClr val="FFFFFF"/>
                  </a:highlight>
                  <a:hlinkClick r:id="rId4">
                    <a:extLst>
                      <a:ext uri="{A12FA001-AC4F-418D-AE19-62706E023703}">
                        <ahyp:hlinkClr val="tx"/>
                      </a:ext>
                    </a:extLst>
                  </a:hlinkClick>
                </a:rPr>
                <a:t>Technical Specifications</a:t>
              </a:r>
              <a:r>
                <a:rPr lang="en-US" sz="1200">
                  <a:solidFill>
                    <a:srgbClr val="4D4D4D"/>
                  </a:solidFill>
                  <a:highlight>
                    <a:srgbClr val="FFFFFF"/>
                  </a:highlight>
                </a:rPr>
                <a:t> for more details.</a:t>
              </a:r>
              <a:endParaRPr sz="1200">
                <a:latin typeface="Helvetica Neue"/>
                <a:ea typeface="Helvetica Neue"/>
                <a:cs typeface="Helvetica Neue"/>
                <a:sym typeface="Helvetica Neue"/>
              </a:endParaRPr>
            </a:p>
          </p:txBody>
        </p:sp>
      </p:grpSp>
      <p:grpSp>
        <p:nvGrpSpPr>
          <p:cNvPr id="240" name="Google Shape;240;p28"/>
          <p:cNvGrpSpPr/>
          <p:nvPr/>
        </p:nvGrpSpPr>
        <p:grpSpPr>
          <a:xfrm>
            <a:off x="8260575" y="219650"/>
            <a:ext cx="3599400" cy="1108200"/>
            <a:chOff x="4258200" y="1720800"/>
            <a:chExt cx="3599400" cy="1108200"/>
          </a:xfrm>
        </p:grpSpPr>
        <p:cxnSp>
          <p:nvCxnSpPr>
            <p:cNvPr id="241" name="Google Shape;241;p28"/>
            <p:cNvCxnSpPr/>
            <p:nvPr/>
          </p:nvCxnSpPr>
          <p:spPr>
            <a:xfrm>
              <a:off x="43344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42" name="Google Shape;242;p28"/>
            <p:cNvSpPr txBox="1"/>
            <p:nvPr/>
          </p:nvSpPr>
          <p:spPr>
            <a:xfrm>
              <a:off x="42582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Setup App</a:t>
              </a:r>
              <a:endParaRPr b="1" sz="1200">
                <a:latin typeface="Helvetica Neue"/>
                <a:ea typeface="Helvetica Neue"/>
                <a:cs typeface="Helvetica Neue"/>
                <a:sym typeface="Helvetica Neue"/>
              </a:endParaRPr>
            </a:p>
          </p:txBody>
        </p:sp>
        <p:sp>
          <p:nvSpPr>
            <p:cNvPr id="243" name="Google Shape;243;p28"/>
            <p:cNvSpPr txBox="1"/>
            <p:nvPr/>
          </p:nvSpPr>
          <p:spPr>
            <a:xfrm>
              <a:off x="4258200" y="2090100"/>
              <a:ext cx="3599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000000"/>
                  </a:solidFill>
                  <a:latin typeface="Helvetica Neue"/>
                  <a:ea typeface="Helvetica Neue"/>
                  <a:cs typeface="Helvetica Neue"/>
                  <a:sym typeface="Helvetica Neue"/>
                </a:rPr>
                <a:t>Used to configure and troubleshoot units. iOS and Android application available - Go to </a:t>
              </a:r>
              <a:r>
                <a:rPr lang="en-US" sz="1200" u="sng">
                  <a:solidFill>
                    <a:srgbClr val="0D5DDF"/>
                  </a:solidFill>
                  <a:latin typeface="Helvetica Neue"/>
                  <a:ea typeface="Helvetica Neue"/>
                  <a:cs typeface="Helvetica Neue"/>
                  <a:sym typeface="Helvetica Neue"/>
                  <a:hlinkClick r:id="rId5">
                    <a:extLst>
                      <a:ext uri="{A12FA001-AC4F-418D-AE19-62706E023703}">
                        <ahyp:hlinkClr val="tx"/>
                      </a:ext>
                    </a:extLst>
                  </a:hlinkClick>
                </a:rPr>
                <a:t>mobile.density.io</a:t>
              </a:r>
              <a:r>
                <a:rPr lang="en-US" sz="1200">
                  <a:solidFill>
                    <a:srgbClr val="000000"/>
                  </a:solidFill>
                  <a:latin typeface="Helvetica Neue"/>
                  <a:ea typeface="Helvetica Neue"/>
                  <a:cs typeface="Helvetica Neue"/>
                  <a:sym typeface="Helvetica Neue"/>
                </a:rPr>
                <a:t> to download.</a:t>
              </a:r>
              <a:endParaRPr sz="1200">
                <a:latin typeface="Helvetica Neue"/>
                <a:ea typeface="Helvetica Neue"/>
                <a:cs typeface="Helvetica Neue"/>
                <a:sym typeface="Helvetica Neue"/>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cxnSp>
        <p:nvCxnSpPr>
          <p:cNvPr id="249" name="Google Shape;249;p29"/>
          <p:cNvCxnSpPr/>
          <p:nvPr/>
        </p:nvCxnSpPr>
        <p:spPr>
          <a:xfrm>
            <a:off x="297539" y="3339400"/>
            <a:ext cx="3864300" cy="0"/>
          </a:xfrm>
          <a:prstGeom prst="straightConnector1">
            <a:avLst/>
          </a:prstGeom>
          <a:noFill/>
          <a:ln cap="flat" cmpd="sng" w="9525">
            <a:solidFill>
              <a:schemeClr val="dk1"/>
            </a:solidFill>
            <a:prstDash val="solid"/>
            <a:round/>
            <a:headEnd len="med" w="med" type="none"/>
            <a:tailEnd len="med" w="med" type="none"/>
          </a:ln>
        </p:spPr>
      </p:cxnSp>
      <p:sp>
        <p:nvSpPr>
          <p:cNvPr id="250" name="Google Shape;250;p29"/>
          <p:cNvSpPr txBox="1"/>
          <p:nvPr/>
        </p:nvSpPr>
        <p:spPr>
          <a:xfrm>
            <a:off x="297538" y="3325175"/>
            <a:ext cx="3947822"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Clr>
                <a:schemeClr val="dk1"/>
              </a:buClr>
              <a:buSzPts val="1100"/>
              <a:buFont typeface="Arial"/>
              <a:buNone/>
            </a:pPr>
            <a:r>
              <a:rPr b="1" lang="en-US" sz="1200">
                <a:solidFill>
                  <a:schemeClr val="dk1"/>
                </a:solidFill>
                <a:latin typeface="Helvetica Neue"/>
                <a:ea typeface="Helvetica Neue"/>
                <a:cs typeface="Helvetica Neue"/>
                <a:sym typeface="Helvetica Neue"/>
              </a:rPr>
              <a:t>Temperature</a:t>
            </a:r>
            <a:endParaRPr b="1" sz="1200">
              <a:latin typeface="Helvetica Neue"/>
              <a:ea typeface="Helvetica Neue"/>
              <a:cs typeface="Helvetica Neue"/>
              <a:sym typeface="Helvetica Neue"/>
            </a:endParaRPr>
          </a:p>
        </p:txBody>
      </p:sp>
      <p:sp>
        <p:nvSpPr>
          <p:cNvPr id="251" name="Google Shape;251;p29"/>
          <p:cNvSpPr txBox="1"/>
          <p:nvPr/>
        </p:nvSpPr>
        <p:spPr>
          <a:xfrm>
            <a:off x="297538" y="3694475"/>
            <a:ext cx="3947700" cy="206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The aluminum enclosure of the sensor is expected to be hot during operation. Density sensors comply with certification temperature requirements and do not pose any risk of burning the skin or causing fires.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If the sensor has been powered on for an extended period of time, we recommend removing the power cable and allow the sensor to cool for at least 5 minutes before handling.</a:t>
            </a:r>
            <a:endParaRPr sz="1200">
              <a:solidFill>
                <a:schemeClr val="dk1"/>
              </a:solidFill>
              <a:latin typeface="Helvetica Neue"/>
              <a:ea typeface="Helvetica Neue"/>
              <a:cs typeface="Helvetica Neue"/>
              <a:sym typeface="Helvetica Neue"/>
            </a:endParaRPr>
          </a:p>
        </p:txBody>
      </p:sp>
      <p:pic>
        <p:nvPicPr>
          <p:cNvPr id="252" name="Google Shape;252;p29"/>
          <p:cNvPicPr preferRelativeResize="0"/>
          <p:nvPr/>
        </p:nvPicPr>
        <p:blipFill>
          <a:blip r:embed="rId3">
            <a:alphaModFix/>
          </a:blip>
          <a:stretch>
            <a:fillRect/>
          </a:stretch>
        </p:blipFill>
        <p:spPr>
          <a:xfrm>
            <a:off x="758950" y="1111100"/>
            <a:ext cx="2228850" cy="1873225"/>
          </a:xfrm>
          <a:prstGeom prst="rect">
            <a:avLst/>
          </a:prstGeom>
          <a:noFill/>
          <a:ln>
            <a:noFill/>
          </a:ln>
        </p:spPr>
      </p:pic>
      <p:grpSp>
        <p:nvGrpSpPr>
          <p:cNvPr id="253" name="Google Shape;253;p29"/>
          <p:cNvGrpSpPr/>
          <p:nvPr/>
        </p:nvGrpSpPr>
        <p:grpSpPr>
          <a:xfrm>
            <a:off x="297538" y="304800"/>
            <a:ext cx="11699679" cy="1416000"/>
            <a:chOff x="316800" y="304800"/>
            <a:chExt cx="11699679" cy="1416000"/>
          </a:xfrm>
        </p:grpSpPr>
        <p:cxnSp>
          <p:nvCxnSpPr>
            <p:cNvPr id="254" name="Google Shape;254;p29"/>
            <p:cNvCxnSpPr/>
            <p:nvPr/>
          </p:nvCxnSpPr>
          <p:spPr>
            <a:xfrm>
              <a:off x="316800" y="304800"/>
              <a:ext cx="11558400" cy="0"/>
            </a:xfrm>
            <a:prstGeom prst="straightConnector1">
              <a:avLst/>
            </a:prstGeom>
            <a:noFill/>
            <a:ln cap="flat" cmpd="sng" w="9525">
              <a:solidFill>
                <a:srgbClr val="000000"/>
              </a:solidFill>
              <a:prstDash val="solid"/>
              <a:round/>
              <a:headEnd len="med" w="med" type="none"/>
              <a:tailEnd len="med" w="med" type="none"/>
            </a:ln>
          </p:spPr>
        </p:cxnSp>
        <p:sp>
          <p:nvSpPr>
            <p:cNvPr id="255" name="Google Shape;255;p29"/>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03</a:t>
              </a:r>
              <a:endParaRPr b="1" sz="8000">
                <a:latin typeface="Helvetica Neue"/>
                <a:ea typeface="Helvetica Neue"/>
                <a:cs typeface="Helvetica Neue"/>
                <a:sym typeface="Helvetica Neue"/>
              </a:endParaRPr>
            </a:p>
          </p:txBody>
        </p:sp>
        <p:sp>
          <p:nvSpPr>
            <p:cNvPr id="256" name="Google Shape;256;p29"/>
            <p:cNvSpPr txBox="1"/>
            <p:nvPr/>
          </p:nvSpPr>
          <p:spPr>
            <a:xfrm>
              <a:off x="31680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Helvetica Neue"/>
                  <a:ea typeface="Helvetica Neue"/>
                  <a:cs typeface="Helvetica Neue"/>
                  <a:sym typeface="Helvetica Neue"/>
                </a:rPr>
                <a:t>Sensor Temperature</a:t>
              </a:r>
              <a:endParaRPr b="1" sz="2000">
                <a:solidFill>
                  <a:schemeClr val="dk1"/>
                </a:solidFill>
                <a:latin typeface="Helvetica Neue"/>
                <a:ea typeface="Helvetica Neue"/>
                <a:cs typeface="Helvetica Neue"/>
                <a:sym typeface="Helvetica Neue"/>
              </a:endParaRPr>
            </a:p>
          </p:txBody>
        </p:sp>
      </p:grpSp>
      <p:pic>
        <p:nvPicPr>
          <p:cNvPr id="257" name="Google Shape;257;p29"/>
          <p:cNvPicPr preferRelativeResize="0"/>
          <p:nvPr/>
        </p:nvPicPr>
        <p:blipFill>
          <a:blip r:embed="rId4">
            <a:alphaModFix/>
          </a:blip>
          <a:stretch>
            <a:fillRect/>
          </a:stretch>
        </p:blipFill>
        <p:spPr>
          <a:xfrm>
            <a:off x="5174677" y="1921562"/>
            <a:ext cx="5269550" cy="2835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pSp>
        <p:nvGrpSpPr>
          <p:cNvPr id="263" name="Google Shape;263;p30"/>
          <p:cNvGrpSpPr/>
          <p:nvPr/>
        </p:nvGrpSpPr>
        <p:grpSpPr>
          <a:xfrm>
            <a:off x="214050" y="304800"/>
            <a:ext cx="11802429" cy="1416000"/>
            <a:chOff x="214050" y="304800"/>
            <a:chExt cx="11802429" cy="1416000"/>
          </a:xfrm>
        </p:grpSpPr>
        <p:cxnSp>
          <p:nvCxnSpPr>
            <p:cNvPr id="264" name="Google Shape;264;p30"/>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265" name="Google Shape;265;p30"/>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Helvetica Neue"/>
                  <a:ea typeface="Helvetica Neue"/>
                  <a:cs typeface="Helvetica Neue"/>
                  <a:sym typeface="Helvetica Neue"/>
                </a:rPr>
                <a:t>Wall Mount Replacement</a:t>
              </a:r>
              <a:endParaRPr b="1" sz="2000">
                <a:solidFill>
                  <a:schemeClr val="dk1"/>
                </a:solidFill>
                <a:latin typeface="Helvetica Neue"/>
                <a:ea typeface="Helvetica Neue"/>
                <a:cs typeface="Helvetica Neue"/>
                <a:sym typeface="Helvetica Neue"/>
              </a:endParaRPr>
            </a:p>
          </p:txBody>
        </p:sp>
        <p:sp>
          <p:nvSpPr>
            <p:cNvPr id="266" name="Google Shape;266;p30"/>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04</a:t>
              </a:r>
              <a:endParaRPr b="1" sz="8000">
                <a:latin typeface="Helvetica Neue"/>
                <a:ea typeface="Helvetica Neue"/>
                <a:cs typeface="Helvetica Neue"/>
                <a:sym typeface="Helvetica Neue"/>
              </a:endParaRPr>
            </a:p>
          </p:txBody>
        </p:sp>
      </p:grpSp>
      <p:sp>
        <p:nvSpPr>
          <p:cNvPr id="267" name="Google Shape;267;p30"/>
          <p:cNvSpPr txBox="1"/>
          <p:nvPr/>
        </p:nvSpPr>
        <p:spPr>
          <a:xfrm>
            <a:off x="299600" y="818275"/>
            <a:ext cx="3809400" cy="9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1</a:t>
            </a:r>
            <a:r>
              <a:rPr lang="en-US" sz="1200">
                <a:latin typeface="Helvetica Neue"/>
                <a:ea typeface="Helvetica Neue"/>
                <a:cs typeface="Helvetica Neue"/>
                <a:sym typeface="Helvetica Neue"/>
              </a:rPr>
              <a:t>:  Remove the network cable from Entry Long Range Sensor and allow the device to cool if needed.</a:t>
            </a:r>
            <a:endParaRPr sz="1200">
              <a:latin typeface="Helvetica Neue"/>
              <a:ea typeface="Helvetica Neue"/>
              <a:cs typeface="Helvetica Neue"/>
              <a:sym typeface="Helvetica Neue"/>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cxnSp>
        <p:nvCxnSpPr>
          <p:cNvPr id="268" name="Google Shape;268;p30"/>
          <p:cNvCxnSpPr/>
          <p:nvPr/>
        </p:nvCxnSpPr>
        <p:spPr>
          <a:xfrm>
            <a:off x="290250" y="3339400"/>
            <a:ext cx="3523200" cy="0"/>
          </a:xfrm>
          <a:prstGeom prst="straightConnector1">
            <a:avLst/>
          </a:prstGeom>
          <a:noFill/>
          <a:ln cap="flat" cmpd="sng" w="9525">
            <a:solidFill>
              <a:srgbClr val="000000"/>
            </a:solidFill>
            <a:prstDash val="solid"/>
            <a:round/>
            <a:headEnd len="med" w="med" type="none"/>
            <a:tailEnd len="med" w="med" type="none"/>
          </a:ln>
        </p:spPr>
      </p:cxnSp>
      <p:sp>
        <p:nvSpPr>
          <p:cNvPr id="269" name="Google Shape;269;p30"/>
          <p:cNvSpPr txBox="1"/>
          <p:nvPr/>
        </p:nvSpPr>
        <p:spPr>
          <a:xfrm>
            <a:off x="290250" y="3515875"/>
            <a:ext cx="3379200" cy="11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Helvetica Neue"/>
                <a:ea typeface="Helvetica Neue"/>
                <a:cs typeface="Helvetica Neue"/>
                <a:sym typeface="Helvetica Neue"/>
              </a:rPr>
              <a:t>Step 2</a:t>
            </a:r>
            <a:r>
              <a:rPr lang="en-US" sz="1200">
                <a:solidFill>
                  <a:schemeClr val="dk1"/>
                </a:solidFill>
                <a:latin typeface="Helvetica Neue"/>
                <a:ea typeface="Helvetica Neue"/>
                <a:cs typeface="Helvetica Neue"/>
                <a:sym typeface="Helvetica Neue"/>
              </a:rPr>
              <a:t>:  Remove the 2mm anchor screw from the bracket and leave anchor in place as the new device will use the same anchor and screw that was just removed.</a:t>
            </a:r>
            <a:endParaRPr sz="1200">
              <a:latin typeface="Helvetica Neue"/>
              <a:ea typeface="Helvetica Neue"/>
              <a:cs typeface="Helvetica Neue"/>
              <a:sym typeface="Helvetica Neue"/>
            </a:endParaRPr>
          </a:p>
        </p:txBody>
      </p:sp>
      <p:cxnSp>
        <p:nvCxnSpPr>
          <p:cNvPr id="270" name="Google Shape;270;p30"/>
          <p:cNvCxnSpPr/>
          <p:nvPr/>
        </p:nvCxnSpPr>
        <p:spPr>
          <a:xfrm>
            <a:off x="4418275" y="3339400"/>
            <a:ext cx="7529400" cy="0"/>
          </a:xfrm>
          <a:prstGeom prst="straightConnector1">
            <a:avLst/>
          </a:prstGeom>
          <a:noFill/>
          <a:ln cap="flat" cmpd="sng" w="9525">
            <a:solidFill>
              <a:schemeClr val="dk1"/>
            </a:solidFill>
            <a:prstDash val="solid"/>
            <a:round/>
            <a:headEnd len="med" w="med" type="none"/>
            <a:tailEnd len="med" w="med" type="none"/>
          </a:ln>
        </p:spPr>
      </p:cxnSp>
      <p:pic>
        <p:nvPicPr>
          <p:cNvPr id="271" name="Google Shape;271;p30"/>
          <p:cNvPicPr preferRelativeResize="0"/>
          <p:nvPr/>
        </p:nvPicPr>
        <p:blipFill>
          <a:blip r:embed="rId3">
            <a:alphaModFix/>
          </a:blip>
          <a:stretch>
            <a:fillRect/>
          </a:stretch>
        </p:blipFill>
        <p:spPr>
          <a:xfrm>
            <a:off x="6904625" y="885050"/>
            <a:ext cx="2556710" cy="1888625"/>
          </a:xfrm>
          <a:prstGeom prst="rect">
            <a:avLst/>
          </a:prstGeom>
          <a:noFill/>
          <a:ln>
            <a:noFill/>
          </a:ln>
        </p:spPr>
      </p:pic>
      <p:pic>
        <p:nvPicPr>
          <p:cNvPr id="272" name="Google Shape;272;p30"/>
          <p:cNvPicPr preferRelativeResize="0"/>
          <p:nvPr/>
        </p:nvPicPr>
        <p:blipFill>
          <a:blip r:embed="rId4">
            <a:alphaModFix/>
          </a:blip>
          <a:stretch>
            <a:fillRect/>
          </a:stretch>
        </p:blipFill>
        <p:spPr>
          <a:xfrm>
            <a:off x="6048384" y="3720150"/>
            <a:ext cx="4269175" cy="2383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pSp>
        <p:nvGrpSpPr>
          <p:cNvPr id="278" name="Google Shape;278;p31"/>
          <p:cNvGrpSpPr/>
          <p:nvPr/>
        </p:nvGrpSpPr>
        <p:grpSpPr>
          <a:xfrm>
            <a:off x="214050" y="304800"/>
            <a:ext cx="11802429" cy="1416000"/>
            <a:chOff x="214050" y="304800"/>
            <a:chExt cx="11802429" cy="1416000"/>
          </a:xfrm>
        </p:grpSpPr>
        <p:sp>
          <p:nvSpPr>
            <p:cNvPr id="279" name="Google Shape;279;p31"/>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000">
                <a:latin typeface="Helvetica Neue"/>
                <a:ea typeface="Helvetica Neue"/>
                <a:cs typeface="Helvetica Neue"/>
                <a:sym typeface="Helvetica Neue"/>
              </a:endParaRPr>
            </a:p>
          </p:txBody>
        </p:sp>
        <p:sp>
          <p:nvSpPr>
            <p:cNvPr id="280" name="Google Shape;280;p31"/>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sz="8000">
                <a:latin typeface="Helvetica Neue"/>
                <a:ea typeface="Helvetica Neue"/>
                <a:cs typeface="Helvetica Neue"/>
                <a:sym typeface="Helvetica Neue"/>
              </a:endParaRPr>
            </a:p>
          </p:txBody>
        </p:sp>
      </p:grpSp>
      <p:pic>
        <p:nvPicPr>
          <p:cNvPr id="281" name="Google Shape;281;p31"/>
          <p:cNvPicPr preferRelativeResize="0"/>
          <p:nvPr/>
        </p:nvPicPr>
        <p:blipFill>
          <a:blip r:embed="rId3">
            <a:alphaModFix/>
          </a:blip>
          <a:stretch>
            <a:fillRect/>
          </a:stretch>
        </p:blipFill>
        <p:spPr>
          <a:xfrm>
            <a:off x="8436964" y="884238"/>
            <a:ext cx="2492411" cy="2492425"/>
          </a:xfrm>
          <a:prstGeom prst="rect">
            <a:avLst/>
          </a:prstGeom>
          <a:noFill/>
          <a:ln>
            <a:noFill/>
          </a:ln>
        </p:spPr>
      </p:pic>
      <p:pic>
        <p:nvPicPr>
          <p:cNvPr id="282" name="Google Shape;282;p31"/>
          <p:cNvPicPr preferRelativeResize="0"/>
          <p:nvPr/>
        </p:nvPicPr>
        <p:blipFill>
          <a:blip r:embed="rId4">
            <a:alphaModFix/>
          </a:blip>
          <a:stretch>
            <a:fillRect/>
          </a:stretch>
        </p:blipFill>
        <p:spPr>
          <a:xfrm rot="-5400000">
            <a:off x="6632200" y="1581631"/>
            <a:ext cx="1990147" cy="1183396"/>
          </a:xfrm>
          <a:prstGeom prst="rect">
            <a:avLst/>
          </a:prstGeom>
          <a:noFill/>
          <a:ln>
            <a:noFill/>
          </a:ln>
        </p:spPr>
      </p:pic>
      <p:sp>
        <p:nvSpPr>
          <p:cNvPr id="283" name="Google Shape;283;p31"/>
          <p:cNvSpPr txBox="1"/>
          <p:nvPr/>
        </p:nvSpPr>
        <p:spPr>
          <a:xfrm>
            <a:off x="5809175" y="1891750"/>
            <a:ext cx="1226400" cy="369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US" sz="1000">
                <a:solidFill>
                  <a:srgbClr val="000000"/>
                </a:solidFill>
                <a:latin typeface="Helvetica Neue Light"/>
                <a:ea typeface="Helvetica Neue Light"/>
                <a:cs typeface="Helvetica Neue Light"/>
                <a:sym typeface="Helvetica Neue Light"/>
              </a:rPr>
              <a:t>Bottom view  </a:t>
            </a:r>
            <a:br>
              <a:rPr lang="en-US" sz="1000">
                <a:solidFill>
                  <a:srgbClr val="000000"/>
                </a:solidFill>
                <a:latin typeface="Helvetica Neue Light"/>
                <a:ea typeface="Helvetica Neue Light"/>
                <a:cs typeface="Helvetica Neue Light"/>
                <a:sym typeface="Helvetica Neue Light"/>
              </a:rPr>
            </a:br>
            <a:r>
              <a:rPr lang="en-US" sz="1000">
                <a:solidFill>
                  <a:srgbClr val="000000"/>
                </a:solidFill>
                <a:latin typeface="Helvetica Neue Light"/>
                <a:ea typeface="Helvetica Neue Light"/>
                <a:cs typeface="Helvetica Neue Light"/>
                <a:sym typeface="Helvetica Neue Light"/>
              </a:rPr>
              <a:t>of mount &amp; sensor</a:t>
            </a:r>
            <a:endParaRPr sz="1000">
              <a:solidFill>
                <a:srgbClr val="000000"/>
              </a:solidFill>
              <a:latin typeface="Helvetica Neue Light"/>
              <a:ea typeface="Helvetica Neue Light"/>
              <a:cs typeface="Helvetica Neue Light"/>
              <a:sym typeface="Helvetica Neue Light"/>
            </a:endParaRPr>
          </a:p>
        </p:txBody>
      </p:sp>
      <p:sp>
        <p:nvSpPr>
          <p:cNvPr id="284" name="Google Shape;284;p31"/>
          <p:cNvSpPr txBox="1"/>
          <p:nvPr/>
        </p:nvSpPr>
        <p:spPr>
          <a:xfrm>
            <a:off x="6477850" y="713025"/>
            <a:ext cx="1620600" cy="36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lang="en-US" sz="1000">
                <a:solidFill>
                  <a:srgbClr val="000000"/>
                </a:solidFill>
                <a:latin typeface="Helvetica Neue Light"/>
                <a:ea typeface="Helvetica Neue Light"/>
                <a:cs typeface="Helvetica Neue Light"/>
                <a:sym typeface="Helvetica Neue Light"/>
              </a:rPr>
              <a:t>Mounting alignment peg</a:t>
            </a:r>
            <a:endParaRPr sz="1000">
              <a:solidFill>
                <a:srgbClr val="000000"/>
              </a:solidFill>
              <a:latin typeface="Helvetica Neue Light"/>
              <a:ea typeface="Helvetica Neue Light"/>
              <a:cs typeface="Helvetica Neue Light"/>
              <a:sym typeface="Helvetica Neue Light"/>
            </a:endParaRPr>
          </a:p>
        </p:txBody>
      </p:sp>
      <p:sp>
        <p:nvSpPr>
          <p:cNvPr id="285" name="Google Shape;285;p31"/>
          <p:cNvSpPr txBox="1"/>
          <p:nvPr/>
        </p:nvSpPr>
        <p:spPr>
          <a:xfrm>
            <a:off x="8392120" y="514950"/>
            <a:ext cx="985500" cy="36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lang="en-US" sz="1000">
                <a:solidFill>
                  <a:srgbClr val="000000"/>
                </a:solidFill>
                <a:latin typeface="Helvetica Neue Light"/>
                <a:ea typeface="Helvetica Neue Light"/>
                <a:cs typeface="Helvetica Neue Light"/>
                <a:sym typeface="Helvetica Neue Light"/>
              </a:rPr>
              <a:t>Sensor Hole</a:t>
            </a:r>
            <a:endParaRPr sz="1000">
              <a:solidFill>
                <a:srgbClr val="000000"/>
              </a:solidFill>
              <a:latin typeface="Helvetica Neue Light"/>
              <a:ea typeface="Helvetica Neue Light"/>
              <a:cs typeface="Helvetica Neue Light"/>
              <a:sym typeface="Helvetica Neue Light"/>
            </a:endParaRPr>
          </a:p>
        </p:txBody>
      </p:sp>
      <p:cxnSp>
        <p:nvCxnSpPr>
          <p:cNvPr id="286" name="Google Shape;286;p31"/>
          <p:cNvCxnSpPr/>
          <p:nvPr/>
        </p:nvCxnSpPr>
        <p:spPr>
          <a:xfrm rot="10800000">
            <a:off x="7226643" y="962359"/>
            <a:ext cx="0" cy="392700"/>
          </a:xfrm>
          <a:prstGeom prst="straightConnector1">
            <a:avLst/>
          </a:prstGeom>
          <a:noFill/>
          <a:ln cap="flat" cmpd="sng" w="9525">
            <a:solidFill>
              <a:srgbClr val="4285F4"/>
            </a:solidFill>
            <a:prstDash val="dash"/>
            <a:round/>
            <a:headEnd len="med" w="med" type="oval"/>
            <a:tailEnd len="med" w="med" type="none"/>
          </a:ln>
        </p:spPr>
      </p:cxnSp>
      <p:cxnSp>
        <p:nvCxnSpPr>
          <p:cNvPr id="287" name="Google Shape;287;p31"/>
          <p:cNvCxnSpPr/>
          <p:nvPr/>
        </p:nvCxnSpPr>
        <p:spPr>
          <a:xfrm rot="10800000">
            <a:off x="7255825" y="1355050"/>
            <a:ext cx="1620600" cy="0"/>
          </a:xfrm>
          <a:prstGeom prst="straightConnector1">
            <a:avLst/>
          </a:prstGeom>
          <a:noFill/>
          <a:ln cap="flat" cmpd="sng" w="9525">
            <a:solidFill>
              <a:srgbClr val="4285F4"/>
            </a:solidFill>
            <a:prstDash val="dash"/>
            <a:round/>
            <a:headEnd len="med" w="med" type="triangle"/>
            <a:tailEnd len="med" w="med" type="none"/>
          </a:ln>
        </p:spPr>
      </p:cxnSp>
      <p:cxnSp>
        <p:nvCxnSpPr>
          <p:cNvPr id="288" name="Google Shape;288;p31"/>
          <p:cNvCxnSpPr/>
          <p:nvPr/>
        </p:nvCxnSpPr>
        <p:spPr>
          <a:xfrm rot="10800000">
            <a:off x="8876418" y="776959"/>
            <a:ext cx="0" cy="578100"/>
          </a:xfrm>
          <a:prstGeom prst="straightConnector1">
            <a:avLst/>
          </a:prstGeom>
          <a:noFill/>
          <a:ln cap="flat" cmpd="sng" w="9525">
            <a:solidFill>
              <a:srgbClr val="4285F4"/>
            </a:solidFill>
            <a:prstDash val="dash"/>
            <a:round/>
            <a:headEnd len="med" w="med" type="oval"/>
            <a:tailEnd len="med" w="med" type="none"/>
          </a:ln>
        </p:spPr>
      </p:cxnSp>
      <p:pic>
        <p:nvPicPr>
          <p:cNvPr id="289" name="Google Shape;289;p31"/>
          <p:cNvPicPr preferRelativeResize="0"/>
          <p:nvPr/>
        </p:nvPicPr>
        <p:blipFill>
          <a:blip r:embed="rId5">
            <a:alphaModFix/>
          </a:blip>
          <a:stretch>
            <a:fillRect/>
          </a:stretch>
        </p:blipFill>
        <p:spPr>
          <a:xfrm>
            <a:off x="820400" y="1505249"/>
            <a:ext cx="2192700" cy="1646225"/>
          </a:xfrm>
          <a:prstGeom prst="rect">
            <a:avLst/>
          </a:prstGeom>
          <a:noFill/>
          <a:ln>
            <a:noFill/>
          </a:ln>
        </p:spPr>
      </p:pic>
      <p:grpSp>
        <p:nvGrpSpPr>
          <p:cNvPr id="290" name="Google Shape;290;p31"/>
          <p:cNvGrpSpPr/>
          <p:nvPr/>
        </p:nvGrpSpPr>
        <p:grpSpPr>
          <a:xfrm>
            <a:off x="214050" y="3720400"/>
            <a:ext cx="3599400" cy="1971650"/>
            <a:chOff x="240600" y="1720800"/>
            <a:chExt cx="3599400" cy="1971650"/>
          </a:xfrm>
        </p:grpSpPr>
        <p:cxnSp>
          <p:nvCxnSpPr>
            <p:cNvPr id="291" name="Google Shape;291;p31"/>
            <p:cNvCxnSpPr/>
            <p:nvPr/>
          </p:nvCxnSpPr>
          <p:spPr>
            <a:xfrm>
              <a:off x="3168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92" name="Google Shape;292;p31"/>
            <p:cNvSpPr txBox="1"/>
            <p:nvPr/>
          </p:nvSpPr>
          <p:spPr>
            <a:xfrm>
              <a:off x="240600" y="1720800"/>
              <a:ext cx="35994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b="1" lang="en-US" sz="1200">
                  <a:solidFill>
                    <a:srgbClr val="000000"/>
                  </a:solidFill>
                  <a:latin typeface="Helvetica Neue"/>
                  <a:ea typeface="Helvetica Neue"/>
                  <a:cs typeface="Helvetica Neue"/>
                  <a:sym typeface="Helvetica Neue"/>
                </a:rPr>
                <a:t>Step </a:t>
              </a:r>
              <a:r>
                <a:rPr b="1" lang="en-US" sz="1200">
                  <a:latin typeface="Helvetica Neue"/>
                  <a:ea typeface="Helvetica Neue"/>
                  <a:cs typeface="Helvetica Neue"/>
                  <a:sym typeface="Helvetica Neue"/>
                </a:rPr>
                <a:t>4</a:t>
              </a:r>
              <a:r>
                <a:rPr b="1" lang="en-US" sz="1200">
                  <a:solidFill>
                    <a:srgbClr val="000000"/>
                  </a:solidFill>
                  <a:latin typeface="Helvetica Neue"/>
                  <a:ea typeface="Helvetica Neue"/>
                  <a:cs typeface="Helvetica Neue"/>
                  <a:sym typeface="Helvetica Neue"/>
                </a:rPr>
                <a:t>: Align the mounting alignment peg of the bracket with the hole on the sensor</a:t>
              </a:r>
              <a:endParaRPr b="1" sz="1200">
                <a:solidFill>
                  <a:srgbClr val="000000"/>
                </a:solidFill>
                <a:latin typeface="Helvetica Neue"/>
                <a:ea typeface="Helvetica Neue"/>
                <a:cs typeface="Helvetica Neue"/>
                <a:sym typeface="Helvetica Neue"/>
              </a:endParaRPr>
            </a:p>
          </p:txBody>
        </p:sp>
        <p:sp>
          <p:nvSpPr>
            <p:cNvPr id="293" name="Google Shape;293;p31"/>
            <p:cNvSpPr txBox="1"/>
            <p:nvPr/>
          </p:nvSpPr>
          <p:spPr>
            <a:xfrm>
              <a:off x="240600" y="2473550"/>
              <a:ext cx="3599400" cy="121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200">
                  <a:solidFill>
                    <a:srgbClr val="000000"/>
                  </a:solidFill>
                  <a:latin typeface="Helvetica Neue"/>
                  <a:ea typeface="Helvetica Neue"/>
                  <a:cs typeface="Helvetica Neue"/>
                  <a:sym typeface="Helvetica Neue"/>
                </a:rPr>
                <a:t>Make sure to align the mounting alignment peg of the bracket with the hole on the back of the sensor and confirm that the screw position is aligned. </a:t>
              </a:r>
              <a:endParaRPr sz="1200">
                <a:solidFill>
                  <a:srgbClr val="00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rgbClr val="000000"/>
                </a:solidFill>
                <a:latin typeface="Helvetica Neue"/>
                <a:ea typeface="Helvetica Neue"/>
                <a:cs typeface="Helvetica Neue"/>
                <a:sym typeface="Helvetica Neue"/>
              </a:endParaRPr>
            </a:p>
          </p:txBody>
        </p:sp>
      </p:grpSp>
      <p:pic>
        <p:nvPicPr>
          <p:cNvPr id="294" name="Google Shape;294;p31"/>
          <p:cNvPicPr preferRelativeResize="0"/>
          <p:nvPr/>
        </p:nvPicPr>
        <p:blipFill>
          <a:blip r:embed="rId6">
            <a:alphaModFix/>
          </a:blip>
          <a:stretch>
            <a:fillRect/>
          </a:stretch>
        </p:blipFill>
        <p:spPr>
          <a:xfrm>
            <a:off x="6813900" y="4088075"/>
            <a:ext cx="4528927" cy="2164951"/>
          </a:xfrm>
          <a:prstGeom prst="rect">
            <a:avLst/>
          </a:prstGeom>
          <a:noFill/>
          <a:ln>
            <a:noFill/>
          </a:ln>
        </p:spPr>
      </p:pic>
      <p:sp>
        <p:nvSpPr>
          <p:cNvPr id="295" name="Google Shape;295;p31"/>
          <p:cNvSpPr txBox="1"/>
          <p:nvPr/>
        </p:nvSpPr>
        <p:spPr>
          <a:xfrm>
            <a:off x="5539475" y="5225175"/>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1"/>
                </a:solidFill>
                <a:latin typeface="Helvetica Neue Light"/>
                <a:ea typeface="Helvetica Neue Light"/>
                <a:cs typeface="Helvetica Neue Light"/>
                <a:sym typeface="Helvetica Neue Light"/>
              </a:rPr>
              <a:t>Side view  </a:t>
            </a:r>
            <a:br>
              <a:rPr lang="en-US" sz="1000">
                <a:solidFill>
                  <a:schemeClr val="dk1"/>
                </a:solidFill>
                <a:latin typeface="Helvetica Neue Light"/>
                <a:ea typeface="Helvetica Neue Light"/>
                <a:cs typeface="Helvetica Neue Light"/>
                <a:sym typeface="Helvetica Neue Light"/>
              </a:rPr>
            </a:br>
            <a:r>
              <a:rPr lang="en-US" sz="1000">
                <a:solidFill>
                  <a:schemeClr val="dk1"/>
                </a:solidFill>
                <a:latin typeface="Helvetica Neue Light"/>
                <a:ea typeface="Helvetica Neue Light"/>
                <a:cs typeface="Helvetica Neue Light"/>
                <a:sym typeface="Helvetica Neue Light"/>
              </a:rPr>
              <a:t>of mount &amp; sensor</a:t>
            </a:r>
            <a:endParaRPr/>
          </a:p>
        </p:txBody>
      </p:sp>
      <p:grpSp>
        <p:nvGrpSpPr>
          <p:cNvPr id="296" name="Google Shape;296;p31"/>
          <p:cNvGrpSpPr/>
          <p:nvPr/>
        </p:nvGrpSpPr>
        <p:grpSpPr>
          <a:xfrm>
            <a:off x="253075" y="312825"/>
            <a:ext cx="3599400" cy="1108200"/>
            <a:chOff x="279625" y="1474500"/>
            <a:chExt cx="3599400" cy="1108200"/>
          </a:xfrm>
        </p:grpSpPr>
        <p:sp>
          <p:nvSpPr>
            <p:cNvPr id="297" name="Google Shape;297;p31"/>
            <p:cNvSpPr txBox="1"/>
            <p:nvPr/>
          </p:nvSpPr>
          <p:spPr>
            <a:xfrm>
              <a:off x="279625" y="2028600"/>
              <a:ext cx="3599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Helvetica Neue"/>
                  <a:ea typeface="Helvetica Neue"/>
                  <a:cs typeface="Helvetica Neue"/>
                  <a:sym typeface="Helvetica Neue"/>
                </a:rPr>
                <a:t>For wall mount replacements, the new sensor will include an attachment kit.</a:t>
              </a:r>
              <a:endParaRPr sz="1100">
                <a:solidFill>
                  <a:srgbClr val="000000"/>
                </a:solidFill>
                <a:latin typeface="Helvetica Neue"/>
                <a:ea typeface="Helvetica Neue"/>
                <a:cs typeface="Helvetica Neue"/>
                <a:sym typeface="Helvetica Neue"/>
              </a:endParaRPr>
            </a:p>
          </p:txBody>
        </p:sp>
        <p:sp>
          <p:nvSpPr>
            <p:cNvPr id="298" name="Google Shape;298;p31"/>
            <p:cNvSpPr txBox="1"/>
            <p:nvPr/>
          </p:nvSpPr>
          <p:spPr>
            <a:xfrm>
              <a:off x="279625" y="1474500"/>
              <a:ext cx="3599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rgbClr val="000000"/>
                  </a:solidFill>
                  <a:latin typeface="Helvetica Neue"/>
                  <a:ea typeface="Helvetica Neue"/>
                  <a:cs typeface="Helvetica Neue"/>
                  <a:sym typeface="Helvetica Neue"/>
                </a:rPr>
                <a:t>Step </a:t>
              </a:r>
              <a:r>
                <a:rPr b="1" lang="en-US" sz="1200">
                  <a:latin typeface="Helvetica Neue"/>
                  <a:ea typeface="Helvetica Neue"/>
                  <a:cs typeface="Helvetica Neue"/>
                  <a:sym typeface="Helvetica Neue"/>
                </a:rPr>
                <a:t>3</a:t>
              </a:r>
              <a:r>
                <a:rPr b="1" lang="en-US" sz="1200">
                  <a:solidFill>
                    <a:srgbClr val="000000"/>
                  </a:solidFill>
                  <a:latin typeface="Helvetica Neue"/>
                  <a:ea typeface="Helvetica Neue"/>
                  <a:cs typeface="Helvetica Neue"/>
                  <a:sym typeface="Helvetica Neue"/>
                </a:rPr>
                <a:t>:  Connecting E</a:t>
              </a:r>
              <a:r>
                <a:rPr b="1" lang="en-US" sz="1200">
                  <a:latin typeface="Helvetica Neue"/>
                  <a:ea typeface="Helvetica Neue"/>
                  <a:cs typeface="Helvetica Neue"/>
                  <a:sym typeface="Helvetica Neue"/>
                </a:rPr>
                <a:t>ntry Long Range </a:t>
              </a:r>
              <a:r>
                <a:rPr b="1" lang="en-US" sz="1200">
                  <a:solidFill>
                    <a:srgbClr val="000000"/>
                  </a:solidFill>
                  <a:latin typeface="Helvetica Neue"/>
                  <a:ea typeface="Helvetica Neue"/>
                  <a:cs typeface="Helvetica Neue"/>
                  <a:sym typeface="Helvetica Neue"/>
                </a:rPr>
                <a:t>Sensor to Mounting Arm</a:t>
              </a:r>
              <a:endParaRPr b="1" sz="1200">
                <a:solidFill>
                  <a:srgbClr val="000000"/>
                </a:solidFill>
                <a:latin typeface="Helvetica Neue"/>
                <a:ea typeface="Helvetica Neue"/>
                <a:cs typeface="Helvetica Neue"/>
                <a:sym typeface="Helvetica Neue"/>
              </a:endParaRPr>
            </a:p>
          </p:txBody>
        </p:sp>
      </p:grpSp>
      <p:cxnSp>
        <p:nvCxnSpPr>
          <p:cNvPr id="299" name="Google Shape;299;p31"/>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cxnSp>
        <p:nvCxnSpPr>
          <p:cNvPr id="300" name="Google Shape;300;p31"/>
          <p:cNvCxnSpPr/>
          <p:nvPr/>
        </p:nvCxnSpPr>
        <p:spPr>
          <a:xfrm>
            <a:off x="316800" y="304800"/>
            <a:ext cx="35232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Density Master Template 2022">
  <a:themeElements>
    <a:clrScheme name="Simple Light">
      <a:dk1>
        <a:srgbClr val="000000"/>
      </a:dk1>
      <a:lt1>
        <a:srgbClr val="FFFFFF"/>
      </a:lt1>
      <a:dk2>
        <a:srgbClr val="595959"/>
      </a:dk2>
      <a:lt2>
        <a:srgbClr val="EEEEEE"/>
      </a:lt2>
      <a:accent1>
        <a:srgbClr val="4285F4"/>
      </a:accent1>
      <a:accent2>
        <a:srgbClr val="212121"/>
      </a:accent2>
      <a:accent3>
        <a:srgbClr val="0944A1"/>
      </a:accent3>
      <a:accent4>
        <a:srgbClr val="0C183A"/>
      </a:accent4>
      <a:accent5>
        <a:srgbClr val="3C95FF"/>
      </a:accent5>
      <a:accent6>
        <a:srgbClr val="A3CEF3"/>
      </a:accent6>
      <a:hlink>
        <a:srgbClr val="0C18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