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Oswald Medium"/>
      <p:regular r:id="rId17"/>
      <p:bold r:id="rId18"/>
    </p:embeddedFont>
    <p:embeddedFont>
      <p:font typeface="Overpass"/>
      <p:regular r:id="rId19"/>
      <p:bold r:id="rId20"/>
      <p:italic r:id="rId21"/>
      <p:boldItalic r:id="rId22"/>
    </p:embeddedFont>
    <p:embeddedFont>
      <p:font typeface="Oswald Light"/>
      <p:regular r:id="rId23"/>
      <p:bold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verpass-bold.fntdata"/><Relationship Id="rId22" Type="http://schemas.openxmlformats.org/officeDocument/2006/relationships/font" Target="fonts/Overpass-boldItalic.fntdata"/><Relationship Id="rId21" Type="http://schemas.openxmlformats.org/officeDocument/2006/relationships/font" Target="fonts/Overpass-italic.fntdata"/><Relationship Id="rId24" Type="http://schemas.openxmlformats.org/officeDocument/2006/relationships/font" Target="fonts/OswaldLight-bold.fntdata"/><Relationship Id="rId23" Type="http://schemas.openxmlformats.org/officeDocument/2006/relationships/font" Target="fonts/Oswald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OswaldMedium-regular.fntdata"/><Relationship Id="rId16" Type="http://schemas.openxmlformats.org/officeDocument/2006/relationships/slide" Target="slides/slide12.xml"/><Relationship Id="rId19" Type="http://schemas.openxmlformats.org/officeDocument/2006/relationships/font" Target="fonts/Overpass-regular.fntdata"/><Relationship Id="rId18" Type="http://schemas.openxmlformats.org/officeDocument/2006/relationships/font" Target="fonts/Oswald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a4e607f47e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a4e607f47e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2a4e607f47e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8c86905f00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8c86905f00_0_7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28c86905f00_0_7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a4e607f47e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a4e607f47e_0_3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2a4e607f47e_0_3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8c8755d2c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8c8755d2c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8c8755d2c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90cb3cd8a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90cb3cd8aa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290cb3cd8aa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c86905f00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8c86905f00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28c86905f00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314ac43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314ac43e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2314ac43e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2355dabde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2355dabde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32355dabde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8c86905f00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8c86905f00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28c86905f00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a4e607f47e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a4e607f47e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g2a4e607f47e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hyperlink" Target="https://support.density.io/hc/en-us/articles/19557036439835-Why-is-my-Entry-Long-Range-sensor-offline-" TargetMode="External"/><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Overpass"/>
                <a:ea typeface="Overpass"/>
                <a:cs typeface="Overpass"/>
                <a:sym typeface="Overpass"/>
              </a:rPr>
              <a:t>Entry Sensor Replacement Guide</a:t>
            </a:r>
            <a:endParaRPr b="1" sz="2270">
              <a:solidFill>
                <a:schemeClr val="dk1"/>
              </a:solidFill>
              <a:latin typeface="Overpass"/>
              <a:ea typeface="Overpass"/>
              <a:cs typeface="Overpass"/>
              <a:sym typeface="Overpass"/>
            </a:endParaRPr>
          </a:p>
        </p:txBody>
      </p:sp>
      <p:sp>
        <p:nvSpPr>
          <p:cNvPr id="160" name="Google Shape;160;p23"/>
          <p:cNvSpPr txBox="1"/>
          <p:nvPr>
            <p:ph idx="1" type="body"/>
          </p:nvPr>
        </p:nvSpPr>
        <p:spPr>
          <a:xfrm>
            <a:off x="214000" y="6173700"/>
            <a:ext cx="11478600" cy="6000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en-US"/>
              <a:t>																			                </a:t>
            </a:r>
            <a:r>
              <a:rPr lang="en-US"/>
              <a:t>© 2025 DENSITY</a:t>
            </a:r>
            <a:endParaRPr/>
          </a:p>
        </p:txBody>
      </p:sp>
      <p:pic>
        <p:nvPicPr>
          <p:cNvPr id="161" name="Google Shape;161;p23"/>
          <p:cNvPicPr preferRelativeResize="0"/>
          <p:nvPr/>
        </p:nvPicPr>
        <p:blipFill rotWithShape="1">
          <a:blip r:embed="rId3">
            <a:alphaModFix/>
          </a:blip>
          <a:srcRect b="17646" l="0" r="0" t="12133"/>
          <a:stretch/>
        </p:blipFill>
        <p:spPr>
          <a:xfrm>
            <a:off x="356663" y="1848900"/>
            <a:ext cx="11478675" cy="4550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cxnSp>
        <p:nvCxnSpPr>
          <p:cNvPr id="275" name="Google Shape;275;p32"/>
          <p:cNvCxnSpPr/>
          <p:nvPr/>
        </p:nvCxnSpPr>
        <p:spPr>
          <a:xfrm>
            <a:off x="4320350" y="30495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276" name="Google Shape;276;p32"/>
          <p:cNvGrpSpPr/>
          <p:nvPr/>
        </p:nvGrpSpPr>
        <p:grpSpPr>
          <a:xfrm>
            <a:off x="435100" y="304950"/>
            <a:ext cx="3599400" cy="3287700"/>
            <a:chOff x="240600" y="1720800"/>
            <a:chExt cx="3599400" cy="3287700"/>
          </a:xfrm>
        </p:grpSpPr>
        <p:cxnSp>
          <p:nvCxnSpPr>
            <p:cNvPr id="277" name="Google Shape;277;p32"/>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78" name="Google Shape;278;p32"/>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5: Lock Sensor</a:t>
              </a:r>
              <a:r>
                <a:rPr b="1" lang="en-US" sz="1200">
                  <a:solidFill>
                    <a:schemeClr val="dk1"/>
                  </a:solidFill>
                  <a:latin typeface="Helvetica Neue"/>
                  <a:ea typeface="Helvetica Neue"/>
                  <a:cs typeface="Helvetica Neue"/>
                  <a:sym typeface="Helvetica Neue"/>
                </a:rPr>
                <a:t> and Peel Film</a:t>
              </a:r>
              <a:endParaRPr b="1" sz="1200">
                <a:solidFill>
                  <a:schemeClr val="dk1"/>
                </a:solidFill>
                <a:latin typeface="Helvetica Neue"/>
                <a:ea typeface="Helvetica Neue"/>
                <a:cs typeface="Helvetica Neue"/>
                <a:sym typeface="Helvetica Neue"/>
              </a:endParaRPr>
            </a:p>
          </p:txBody>
        </p:sp>
        <p:sp>
          <p:nvSpPr>
            <p:cNvPr id="279" name="Google Shape;279;p32"/>
            <p:cNvSpPr txBox="1"/>
            <p:nvPr/>
          </p:nvSpPr>
          <p:spPr>
            <a:xfrm>
              <a:off x="240600" y="2090100"/>
              <a:ext cx="3599400" cy="291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Lock the sensor to the wall bracket with the</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provided hex key by twisting the set screw all the</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way in.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Remove the protective film on the black</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window.</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i="1" lang="en-US" sz="1200">
                  <a:solidFill>
                    <a:schemeClr val="dk1"/>
                  </a:solidFill>
                  <a:latin typeface="Helvetica Neue"/>
                  <a:ea typeface="Helvetica Neue"/>
                  <a:cs typeface="Helvetica Neue"/>
                  <a:sym typeface="Helvetica Neue"/>
                </a:rPr>
                <a:t>Ensure the black sensor window remains free of dust and smudges during operation. Wipe with a microﬁber cloth to remove any accidental smudges.</a:t>
              </a:r>
              <a:endParaRPr i="1"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i="1"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pic>
        <p:nvPicPr>
          <p:cNvPr id="280" name="Google Shape;280;p32"/>
          <p:cNvPicPr preferRelativeResize="0"/>
          <p:nvPr/>
        </p:nvPicPr>
        <p:blipFill>
          <a:blip r:embed="rId3">
            <a:alphaModFix/>
          </a:blip>
          <a:stretch>
            <a:fillRect/>
          </a:stretch>
        </p:blipFill>
        <p:spPr>
          <a:xfrm>
            <a:off x="6132425" y="428025"/>
            <a:ext cx="3905250" cy="2762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33"/>
          <p:cNvGrpSpPr/>
          <p:nvPr/>
        </p:nvGrpSpPr>
        <p:grpSpPr>
          <a:xfrm>
            <a:off x="214050" y="304800"/>
            <a:ext cx="11802429" cy="1416000"/>
            <a:chOff x="214050" y="304800"/>
            <a:chExt cx="11802429" cy="1416000"/>
          </a:xfrm>
        </p:grpSpPr>
        <p:cxnSp>
          <p:nvCxnSpPr>
            <p:cNvPr id="287" name="Google Shape;287;p33"/>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88" name="Google Shape;288;p33"/>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Mount</a:t>
              </a:r>
              <a:r>
                <a:rPr b="1" lang="en-US" sz="2000">
                  <a:latin typeface="Helvetica Neue"/>
                  <a:ea typeface="Helvetica Neue"/>
                  <a:cs typeface="Helvetica Neue"/>
                  <a:sym typeface="Helvetica Neue"/>
                </a:rPr>
                <a:t> Replacement </a:t>
              </a:r>
              <a:endParaRPr b="1" sz="2000">
                <a:latin typeface="Helvetica Neue"/>
                <a:ea typeface="Helvetica Neue"/>
                <a:cs typeface="Helvetica Neue"/>
                <a:sym typeface="Helvetica Neue"/>
              </a:endParaRPr>
            </a:p>
          </p:txBody>
        </p:sp>
        <p:sp>
          <p:nvSpPr>
            <p:cNvPr id="289" name="Google Shape;289;p33"/>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sp>
        <p:nvSpPr>
          <p:cNvPr id="290" name="Google Shape;290;p33"/>
          <p:cNvSpPr txBox="1"/>
          <p:nvPr/>
        </p:nvSpPr>
        <p:spPr>
          <a:xfrm>
            <a:off x="290250" y="847500"/>
            <a:ext cx="3809400" cy="7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p:txBody>
      </p:sp>
      <p:pic>
        <p:nvPicPr>
          <p:cNvPr id="291" name="Google Shape;291;p33"/>
          <p:cNvPicPr preferRelativeResize="0"/>
          <p:nvPr/>
        </p:nvPicPr>
        <p:blipFill>
          <a:blip r:embed="rId3">
            <a:alphaModFix/>
          </a:blip>
          <a:stretch>
            <a:fillRect/>
          </a:stretch>
        </p:blipFill>
        <p:spPr>
          <a:xfrm>
            <a:off x="5378675" y="1315450"/>
            <a:ext cx="4327574" cy="3541501"/>
          </a:xfrm>
          <a:prstGeom prst="rect">
            <a:avLst/>
          </a:prstGeom>
          <a:noFill/>
          <a:ln>
            <a:noFill/>
          </a:ln>
        </p:spPr>
      </p:pic>
      <p:cxnSp>
        <p:nvCxnSpPr>
          <p:cNvPr id="292" name="Google Shape;292;p33"/>
          <p:cNvCxnSpPr/>
          <p:nvPr/>
        </p:nvCxnSpPr>
        <p:spPr>
          <a:xfrm>
            <a:off x="348800" y="2064175"/>
            <a:ext cx="3523200" cy="0"/>
          </a:xfrm>
          <a:prstGeom prst="straightConnector1">
            <a:avLst/>
          </a:prstGeom>
          <a:noFill/>
          <a:ln cap="flat" cmpd="sng" w="9525">
            <a:solidFill>
              <a:srgbClr val="000000"/>
            </a:solidFill>
            <a:prstDash val="solid"/>
            <a:round/>
            <a:headEnd len="med" w="med" type="none"/>
            <a:tailEnd len="med" w="med" type="none"/>
          </a:ln>
        </p:spPr>
      </p:cxnSp>
      <p:sp>
        <p:nvSpPr>
          <p:cNvPr id="293" name="Google Shape;293;p33"/>
          <p:cNvSpPr txBox="1"/>
          <p:nvPr/>
        </p:nvSpPr>
        <p:spPr>
          <a:xfrm>
            <a:off x="290250" y="2064175"/>
            <a:ext cx="3337200" cy="16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Unscrew the Entry sensor from threaded rod</a:t>
            </a:r>
            <a:endParaRPr sz="12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34"/>
          <p:cNvGrpSpPr/>
          <p:nvPr/>
        </p:nvGrpSpPr>
        <p:grpSpPr>
          <a:xfrm>
            <a:off x="240600" y="304800"/>
            <a:ext cx="3599400" cy="2031600"/>
            <a:chOff x="240600" y="1720800"/>
            <a:chExt cx="3599400" cy="2031600"/>
          </a:xfrm>
        </p:grpSpPr>
        <p:cxnSp>
          <p:nvCxnSpPr>
            <p:cNvPr id="300" name="Google Shape;300;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01" name="Google Shape;301;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the New Entry Sensor</a:t>
              </a:r>
              <a:endParaRPr b="1" sz="1200">
                <a:latin typeface="Helvetica Neue"/>
                <a:ea typeface="Helvetica Neue"/>
                <a:cs typeface="Helvetica Neue"/>
                <a:sym typeface="Helvetica Neue"/>
              </a:endParaRPr>
            </a:p>
          </p:txBody>
        </p:sp>
        <p:sp>
          <p:nvSpPr>
            <p:cNvPr id="302" name="Google Shape;302;p34"/>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Entry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threads on the top of the sensor and twisting the sensor onto the rod until tight.</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Screw the unit on all the way until it stops, then back it off to the prescribed location using the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ethernet jack as the location guide.</a:t>
              </a:r>
              <a:endParaRPr sz="1200">
                <a:solidFill>
                  <a:schemeClr val="dk1"/>
                </a:solidFill>
                <a:latin typeface="Helvetica Neue"/>
                <a:ea typeface="Helvetica Neue"/>
                <a:cs typeface="Helvetica Neue"/>
                <a:sym typeface="Helvetica Neue"/>
              </a:endParaRPr>
            </a:p>
          </p:txBody>
        </p:sp>
      </p:grpSp>
      <p:cxnSp>
        <p:nvCxnSpPr>
          <p:cNvPr id="303" name="Google Shape;303;p34"/>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04" name="Google Shape;304;p34"/>
          <p:cNvPicPr preferRelativeResize="0"/>
          <p:nvPr/>
        </p:nvPicPr>
        <p:blipFill>
          <a:blip r:embed="rId3">
            <a:alphaModFix/>
          </a:blip>
          <a:stretch>
            <a:fillRect/>
          </a:stretch>
        </p:blipFill>
        <p:spPr>
          <a:xfrm>
            <a:off x="6225814" y="393450"/>
            <a:ext cx="3769026" cy="3084425"/>
          </a:xfrm>
          <a:prstGeom prst="rect">
            <a:avLst/>
          </a:prstGeom>
          <a:noFill/>
          <a:ln>
            <a:noFill/>
          </a:ln>
        </p:spPr>
      </p:pic>
      <p:grpSp>
        <p:nvGrpSpPr>
          <p:cNvPr id="305" name="Google Shape;305;p34"/>
          <p:cNvGrpSpPr/>
          <p:nvPr/>
        </p:nvGrpSpPr>
        <p:grpSpPr>
          <a:xfrm>
            <a:off x="278788" y="3477875"/>
            <a:ext cx="3599400" cy="2770500"/>
            <a:chOff x="240600" y="1720800"/>
            <a:chExt cx="3599400" cy="2770500"/>
          </a:xfrm>
        </p:grpSpPr>
        <p:cxnSp>
          <p:nvCxnSpPr>
            <p:cNvPr id="306" name="Google Shape;306;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07" name="Google Shape;307;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 Plug in Cable and Peel Film</a:t>
              </a:r>
              <a:endParaRPr b="1" sz="1200">
                <a:latin typeface="Helvetica Neue"/>
                <a:ea typeface="Helvetica Neue"/>
                <a:cs typeface="Helvetica Neue"/>
                <a:sym typeface="Helvetica Neue"/>
              </a:endParaRPr>
            </a:p>
          </p:txBody>
        </p:sp>
        <p:sp>
          <p:nvSpPr>
            <p:cNvPr id="308" name="Google Shape;308;p34"/>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automatically power up, and the LED indicator on</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the front of the sensor will turn white.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Remove the protective ﬁlm on the black window.</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US" sz="1200">
                  <a:solidFill>
                    <a:schemeClr val="dk1"/>
                  </a:solidFill>
                  <a:latin typeface="Helvetica Neue"/>
                  <a:ea typeface="Helvetica Neue"/>
                  <a:cs typeface="Helvetica Neue"/>
                  <a:sym typeface="Helvetica Neue"/>
                </a:rPr>
                <a:t>Ensure the black sensor window remains free of dust and smudges during operation. Wipe with a microﬁber cloth to remove any accidental smudges.</a:t>
              </a:r>
              <a:endParaRPr i="1"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p:txBody>
        </p:sp>
      </p:grpSp>
      <p:cxnSp>
        <p:nvCxnSpPr>
          <p:cNvPr id="309" name="Google Shape;309;p34"/>
          <p:cNvCxnSpPr/>
          <p:nvPr/>
        </p:nvCxnSpPr>
        <p:spPr>
          <a:xfrm>
            <a:off x="4383813" y="3477875"/>
            <a:ext cx="7529400" cy="0"/>
          </a:xfrm>
          <a:prstGeom prst="straightConnector1">
            <a:avLst/>
          </a:prstGeom>
          <a:noFill/>
          <a:ln cap="flat" cmpd="sng" w="9525">
            <a:solidFill>
              <a:schemeClr val="dk1"/>
            </a:solidFill>
            <a:prstDash val="solid"/>
            <a:round/>
            <a:headEnd len="med" w="med" type="none"/>
            <a:tailEnd len="med" w="med" type="none"/>
          </a:ln>
        </p:spPr>
      </p:cxnSp>
      <p:pic>
        <p:nvPicPr>
          <p:cNvPr id="310" name="Google Shape;310;p34"/>
          <p:cNvPicPr preferRelativeResize="0"/>
          <p:nvPr/>
        </p:nvPicPr>
        <p:blipFill>
          <a:blip r:embed="rId4">
            <a:alphaModFix/>
          </a:blip>
          <a:stretch>
            <a:fillRect/>
          </a:stretch>
        </p:blipFill>
        <p:spPr>
          <a:xfrm>
            <a:off x="8137763" y="3744575"/>
            <a:ext cx="3400425" cy="2200275"/>
          </a:xfrm>
          <a:prstGeom prst="rect">
            <a:avLst/>
          </a:prstGeom>
          <a:noFill/>
          <a:ln>
            <a:noFill/>
          </a:ln>
        </p:spPr>
      </p:pic>
      <p:pic>
        <p:nvPicPr>
          <p:cNvPr id="311" name="Google Shape;311;p34"/>
          <p:cNvPicPr preferRelativeResize="0"/>
          <p:nvPr/>
        </p:nvPicPr>
        <p:blipFill>
          <a:blip r:embed="rId5">
            <a:alphaModFix/>
          </a:blip>
          <a:stretch>
            <a:fillRect/>
          </a:stretch>
        </p:blipFill>
        <p:spPr>
          <a:xfrm>
            <a:off x="4681525" y="3782675"/>
            <a:ext cx="2828925" cy="212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24"/>
          <p:cNvGrpSpPr/>
          <p:nvPr/>
        </p:nvGrpSpPr>
        <p:grpSpPr>
          <a:xfrm>
            <a:off x="214050" y="304800"/>
            <a:ext cx="11661150" cy="492600"/>
            <a:chOff x="214050" y="304800"/>
            <a:chExt cx="11661150" cy="492600"/>
          </a:xfrm>
        </p:grpSpPr>
        <p:cxnSp>
          <p:nvCxnSpPr>
            <p:cNvPr id="168" name="Google Shape;168;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69" name="Google Shape;169;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0" name="Google Shape;170;p24"/>
          <p:cNvSpPr txBox="1"/>
          <p:nvPr/>
        </p:nvSpPr>
        <p:spPr>
          <a:xfrm>
            <a:off x="240600" y="1982100"/>
            <a:ext cx="4207200" cy="171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01 </a:t>
            </a:r>
            <a:r>
              <a:rPr b="1" lang="en-US" sz="1600" u="sng">
                <a:latin typeface="Helvetica Neue"/>
                <a:ea typeface="Helvetica Neue"/>
                <a:cs typeface="Helvetica Neue"/>
                <a:sym typeface="Helvetica Neue"/>
              </a:rPr>
              <a:t>—</a:t>
            </a:r>
            <a:r>
              <a:rPr b="1" lang="en-US" sz="1600" u="sng">
                <a:latin typeface="Helvetica Neue"/>
                <a:ea typeface="Helvetica Neue"/>
                <a:cs typeface="Helvetica Neue"/>
                <a:sym typeface="Helvetica Neue"/>
              </a:rPr>
              <a:t> I</a:t>
            </a:r>
            <a:r>
              <a:rPr b="1" lang="en-US" sz="1600" u="sng">
                <a:latin typeface="Helvetica Neue"/>
                <a:ea typeface="Helvetica Neue"/>
                <a:cs typeface="Helvetica Neue"/>
                <a:sym typeface="Helvetica Neue"/>
              </a:rPr>
              <a:t>ntroduction</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solidFill>
                  <a:schemeClr val="hlink"/>
                </a:solidFill>
                <a:latin typeface="Helvetica Neue"/>
                <a:ea typeface="Helvetica Neue"/>
                <a:cs typeface="Helvetica Neue"/>
                <a:sym typeface="Helvetica Neue"/>
                <a:hlinkClick action="ppaction://hlinksldjump" r:id="rId3"/>
              </a:rPr>
              <a:t>02 — </a:t>
            </a:r>
            <a:r>
              <a:rPr b="1" lang="en-US" sz="1600" u="sng">
                <a:latin typeface="Helvetica Neue"/>
                <a:ea typeface="Helvetica Neue"/>
                <a:cs typeface="Helvetica Neue"/>
                <a:sym typeface="Helvetica Neue"/>
              </a:rPr>
              <a:t>Hardware &amp; Networking</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03 — </a:t>
            </a:r>
            <a:r>
              <a:rPr b="1" lang="en-US" sz="1600" u="sng">
                <a:latin typeface="Helvetica Neue"/>
                <a:ea typeface="Helvetica Neue"/>
                <a:cs typeface="Helvetica Neue"/>
                <a:sym typeface="Helvetica Neue"/>
              </a:rPr>
              <a:t>Sensor Temperature</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04 — </a:t>
            </a:r>
            <a:r>
              <a:rPr b="1" lang="en-US" sz="1600" u="sng">
                <a:latin typeface="Helvetica Neue"/>
                <a:ea typeface="Helvetica Neue"/>
                <a:cs typeface="Helvetica Neue"/>
                <a:sym typeface="Helvetica Neue"/>
              </a:rPr>
              <a:t>Wall Mount Replacement</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05 — Suspended Mount</a:t>
            </a:r>
            <a:r>
              <a:rPr b="1" lang="en-US" sz="1600" u="sng">
                <a:latin typeface="Helvetica Neue"/>
                <a:ea typeface="Helvetica Neue"/>
                <a:cs typeface="Helvetica Neue"/>
                <a:sym typeface="Helvetica Neue"/>
              </a:rPr>
              <a:t> Replacement</a:t>
            </a:r>
            <a:endParaRPr b="1" sz="1600" u="sng">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This guide provides the steps to successfully replace an Entry sensor.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Entry Sensor will need to be recommissioned by a remote Density employee once the sensor is online. Please email your Density contact when the replacement is complete so we can make the appropriate platform changes and commission the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chemeClr val="dk1"/>
                </a:solidFill>
                <a:latin typeface="Helvetica Neue"/>
                <a:ea typeface="Helvetica Neue"/>
                <a:cs typeface="Helvetica Neue"/>
                <a:sym typeface="Helvetica Neue"/>
              </a:rPr>
              <a:t>Note:</a:t>
            </a:r>
            <a:r>
              <a:rPr lang="en-US" sz="1200">
                <a:solidFill>
                  <a:schemeClr val="dk1"/>
                </a:solidFill>
                <a:latin typeface="Helvetica Neue"/>
                <a:ea typeface="Helvetica Neue"/>
                <a:cs typeface="Helvetica Neue"/>
                <a:sym typeface="Helvetica Neue"/>
              </a:rPr>
              <a:t> Unless otherwise specified, the same mounting option will be used</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Please contact </a:t>
            </a:r>
            <a:r>
              <a:rPr lang="en-US" sz="12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chemeClr val="dk1"/>
                </a:solidFill>
                <a:latin typeface="Helvetica Neue"/>
                <a:ea typeface="Helvetica Neue"/>
                <a:cs typeface="Helvetica Neue"/>
                <a:sym typeface="Helvetica Neue"/>
              </a:rPr>
              <a:t> with any questions.</a:t>
            </a:r>
            <a:endParaRPr sz="1200">
              <a:solidFill>
                <a:schemeClr val="dk1"/>
              </a:solidFill>
              <a:latin typeface="Helvetica Neue"/>
              <a:ea typeface="Helvetica Neue"/>
              <a:cs typeface="Helvetica Neue"/>
              <a:sym typeface="Helvetica Neue"/>
            </a:endParaRPr>
          </a:p>
        </p:txBody>
      </p:sp>
      <p:sp>
        <p:nvSpPr>
          <p:cNvPr id="177" name="Google Shape;177;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78" name="Google Shape;178;p25"/>
          <p:cNvGrpSpPr/>
          <p:nvPr/>
        </p:nvGrpSpPr>
        <p:grpSpPr>
          <a:xfrm>
            <a:off x="240600" y="304800"/>
            <a:ext cx="11568442" cy="1416000"/>
            <a:chOff x="207127" y="304800"/>
            <a:chExt cx="11809353" cy="1416000"/>
          </a:xfrm>
        </p:grpSpPr>
        <p:cxnSp>
          <p:nvCxnSpPr>
            <p:cNvPr id="179" name="Google Shape;179;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0" name="Google Shape;180;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1" name="Google Shape;181;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Introduction</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cxnSp>
        <p:nvCxnSpPr>
          <p:cNvPr id="187" name="Google Shape;187;p26"/>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188" name="Google Shape;188;p26"/>
          <p:cNvPicPr preferRelativeResize="0"/>
          <p:nvPr/>
        </p:nvPicPr>
        <p:blipFill rotWithShape="1">
          <a:blip r:embed="rId3">
            <a:alphaModFix/>
          </a:blip>
          <a:srcRect b="0" l="3110" r="0" t="0"/>
          <a:stretch/>
        </p:blipFill>
        <p:spPr>
          <a:xfrm>
            <a:off x="3970700" y="991650"/>
            <a:ext cx="6645575" cy="5810925"/>
          </a:xfrm>
          <a:prstGeom prst="rect">
            <a:avLst/>
          </a:prstGeom>
          <a:noFill/>
          <a:ln>
            <a:noFill/>
          </a:ln>
        </p:spPr>
      </p:pic>
      <p:sp>
        <p:nvSpPr>
          <p:cNvPr id="189" name="Google Shape;189;p26"/>
          <p:cNvSpPr txBox="1"/>
          <p:nvPr/>
        </p:nvSpPr>
        <p:spPr>
          <a:xfrm>
            <a:off x="240600" y="1405075"/>
            <a:ext cx="3599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Enclosure Material: Anodized Aluminum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Window Material: IR PMMA Plastic</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Removable Mount Arm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1/4in-20 threads for ceiling mounting</a:t>
            </a:r>
            <a:endParaRPr sz="1200">
              <a:solidFill>
                <a:schemeClr val="dk1"/>
              </a:solidFill>
              <a:latin typeface="Helvetica Neue"/>
              <a:ea typeface="Helvetica Neue"/>
              <a:cs typeface="Helvetica Neue"/>
              <a:sym typeface="Helvetica Neue"/>
            </a:endParaRPr>
          </a:p>
        </p:txBody>
      </p:sp>
      <p:sp>
        <p:nvSpPr>
          <p:cNvPr id="190" name="Google Shape;190;p26"/>
          <p:cNvSpPr txBox="1"/>
          <p:nvPr/>
        </p:nvSpPr>
        <p:spPr>
          <a:xfrm>
            <a:off x="240600" y="10734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Entry Dimensions</a:t>
            </a:r>
            <a:endParaRPr/>
          </a:p>
        </p:txBody>
      </p:sp>
      <p:grpSp>
        <p:nvGrpSpPr>
          <p:cNvPr id="191" name="Google Shape;191;p26"/>
          <p:cNvGrpSpPr/>
          <p:nvPr/>
        </p:nvGrpSpPr>
        <p:grpSpPr>
          <a:xfrm>
            <a:off x="240600" y="304800"/>
            <a:ext cx="11568442" cy="1416000"/>
            <a:chOff x="207127" y="304800"/>
            <a:chExt cx="11809353" cy="1416000"/>
          </a:xfrm>
        </p:grpSpPr>
        <p:cxnSp>
          <p:nvCxnSpPr>
            <p:cNvPr id="192" name="Google Shape;192;p26"/>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93" name="Google Shape;193;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sp>
          <p:nvSpPr>
            <p:cNvPr id="194" name="Google Shape;194;p26"/>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Hardware &amp; Networking</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27"/>
          <p:cNvGrpSpPr/>
          <p:nvPr/>
        </p:nvGrpSpPr>
        <p:grpSpPr>
          <a:xfrm>
            <a:off x="240600" y="304800"/>
            <a:ext cx="3599400" cy="2770500"/>
            <a:chOff x="240600" y="1720800"/>
            <a:chExt cx="3599400" cy="2770500"/>
          </a:xfrm>
        </p:grpSpPr>
        <p:cxnSp>
          <p:nvCxnSpPr>
            <p:cNvPr id="201" name="Google Shape;201;p27"/>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02" name="Google Shape;202;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03" name="Google Shape;203;p27"/>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The sensor has a</a:t>
              </a:r>
              <a:r>
                <a:rPr lang="en-US" sz="1200">
                  <a:latin typeface="Helvetica Neue"/>
                  <a:ea typeface="Helvetica Neue"/>
                  <a:cs typeface="Helvetica Neue"/>
                  <a:sym typeface="Helvetica Neue"/>
                </a:rPr>
                <a:t> status</a:t>
              </a:r>
              <a:r>
                <a:rPr lang="en-US" sz="1200">
                  <a:solidFill>
                    <a:srgbClr val="000000"/>
                  </a:solidFill>
                  <a:latin typeface="Helvetica Neue"/>
                  <a:ea typeface="Helvetica Neue"/>
                  <a:cs typeface="Helvetica Neue"/>
                  <a:sym typeface="Helvetica Neue"/>
                </a:rPr>
                <a:t> indicator LED located on the sensor. The color chart to the right explains the meaning of each color, defines any issues, and lists what actions to take if necessary.</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If the recommended action does not resolve the LED light error status, factory reset the sensor. To reset, press and hold the reset button on the back of the sensor until the LED light starts flashing white. If the issue persists, please contact support@density.io.</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cxnSp>
        <p:nvCxnSpPr>
          <p:cNvPr id="204" name="Google Shape;204;p27"/>
          <p:cNvCxnSpPr/>
          <p:nvPr/>
        </p:nvCxnSpPr>
        <p:spPr>
          <a:xfrm>
            <a:off x="4345625" y="304800"/>
            <a:ext cx="7529400" cy="0"/>
          </a:xfrm>
          <a:prstGeom prst="straightConnector1">
            <a:avLst/>
          </a:prstGeom>
          <a:noFill/>
          <a:ln cap="flat" cmpd="sng" w="9525">
            <a:solidFill>
              <a:srgbClr val="000000"/>
            </a:solidFill>
            <a:prstDash val="solid"/>
            <a:round/>
            <a:headEnd len="med" w="med" type="none"/>
            <a:tailEnd len="med" w="med" type="none"/>
          </a:ln>
        </p:spPr>
      </p:cxnSp>
      <p:pic>
        <p:nvPicPr>
          <p:cNvPr id="205" name="Google Shape;205;p27"/>
          <p:cNvPicPr preferRelativeResize="0"/>
          <p:nvPr/>
        </p:nvPicPr>
        <p:blipFill>
          <a:blip r:embed="rId3">
            <a:alphaModFix/>
          </a:blip>
          <a:stretch>
            <a:fillRect/>
          </a:stretch>
        </p:blipFill>
        <p:spPr>
          <a:xfrm>
            <a:off x="5818825" y="603575"/>
            <a:ext cx="4583000" cy="5929502"/>
          </a:xfrm>
          <a:prstGeom prst="rect">
            <a:avLst/>
          </a:prstGeom>
          <a:noFill/>
          <a:ln>
            <a:noFill/>
          </a:ln>
        </p:spPr>
      </p:pic>
      <p:pic>
        <p:nvPicPr>
          <p:cNvPr id="206" name="Google Shape;206;p27"/>
          <p:cNvPicPr preferRelativeResize="0"/>
          <p:nvPr/>
        </p:nvPicPr>
        <p:blipFill>
          <a:blip r:embed="rId4">
            <a:alphaModFix/>
          </a:blip>
          <a:stretch>
            <a:fillRect/>
          </a:stretch>
        </p:blipFill>
        <p:spPr>
          <a:xfrm>
            <a:off x="283600" y="3311225"/>
            <a:ext cx="2028825" cy="194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28"/>
          <p:cNvGrpSpPr/>
          <p:nvPr/>
        </p:nvGrpSpPr>
        <p:grpSpPr>
          <a:xfrm>
            <a:off x="225375" y="219650"/>
            <a:ext cx="3599400" cy="3509400"/>
            <a:chOff x="240600" y="1720800"/>
            <a:chExt cx="3599400" cy="3509400"/>
          </a:xfrm>
        </p:grpSpPr>
        <p:cxnSp>
          <p:nvCxnSpPr>
            <p:cNvPr id="213" name="Google Shape;213;p28"/>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14" name="Google Shape;214;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15" name="Google Shape;215;p28"/>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16" name="Google Shape;216;p28"/>
          <p:cNvGrpSpPr/>
          <p:nvPr/>
        </p:nvGrpSpPr>
        <p:grpSpPr>
          <a:xfrm>
            <a:off x="4156226" y="219650"/>
            <a:ext cx="3772891" cy="6110700"/>
            <a:chOff x="4258200" y="1720800"/>
            <a:chExt cx="3599400" cy="6110700"/>
          </a:xfrm>
        </p:grpSpPr>
        <p:cxnSp>
          <p:nvCxnSpPr>
            <p:cNvPr id="217" name="Google Shape;217;p28"/>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18" name="Google Shape;218;p28"/>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19" name="Google Shape;219;p28"/>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20" name="Google Shape;220;p28"/>
          <p:cNvGrpSpPr/>
          <p:nvPr/>
        </p:nvGrpSpPr>
        <p:grpSpPr>
          <a:xfrm>
            <a:off x="8260575" y="219650"/>
            <a:ext cx="3599400" cy="1108200"/>
            <a:chOff x="4258200" y="1720800"/>
            <a:chExt cx="3599400" cy="1108200"/>
          </a:xfrm>
        </p:grpSpPr>
        <p:cxnSp>
          <p:nvCxnSpPr>
            <p:cNvPr id="221" name="Google Shape;221;p28"/>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22" name="Google Shape;222;p28"/>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23" name="Google Shape;223;p28"/>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cxnSp>
        <p:nvCxnSpPr>
          <p:cNvPr id="229" name="Google Shape;229;p29"/>
          <p:cNvCxnSpPr/>
          <p:nvPr/>
        </p:nvCxnSpPr>
        <p:spPr>
          <a:xfrm>
            <a:off x="297539" y="3339400"/>
            <a:ext cx="3864300" cy="0"/>
          </a:xfrm>
          <a:prstGeom prst="straightConnector1">
            <a:avLst/>
          </a:prstGeom>
          <a:noFill/>
          <a:ln cap="flat" cmpd="sng" w="9525">
            <a:solidFill>
              <a:schemeClr val="dk1"/>
            </a:solidFill>
            <a:prstDash val="solid"/>
            <a:round/>
            <a:headEnd len="med" w="med" type="none"/>
            <a:tailEnd len="med" w="med" type="none"/>
          </a:ln>
        </p:spPr>
      </p:cxnSp>
      <p:sp>
        <p:nvSpPr>
          <p:cNvPr id="230" name="Google Shape;230;p29"/>
          <p:cNvSpPr txBox="1"/>
          <p:nvPr/>
        </p:nvSpPr>
        <p:spPr>
          <a:xfrm>
            <a:off x="297538" y="3325175"/>
            <a:ext cx="3947822"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Temperature</a:t>
            </a:r>
            <a:endParaRPr b="1" sz="1200">
              <a:latin typeface="Helvetica Neue"/>
              <a:ea typeface="Helvetica Neue"/>
              <a:cs typeface="Helvetica Neue"/>
              <a:sym typeface="Helvetica Neue"/>
            </a:endParaRPr>
          </a:p>
        </p:txBody>
      </p:sp>
      <p:sp>
        <p:nvSpPr>
          <p:cNvPr id="231" name="Google Shape;231;p29"/>
          <p:cNvSpPr txBox="1"/>
          <p:nvPr/>
        </p:nvSpPr>
        <p:spPr>
          <a:xfrm>
            <a:off x="297538" y="3694475"/>
            <a:ext cx="39477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aluminum enclosure of the sensor is expected to be hot during operation. Density sensors comply with certification temperature requirements and do not pose any risk of burning the skin or causing fires.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200">
              <a:solidFill>
                <a:schemeClr val="dk1"/>
              </a:solidFill>
              <a:latin typeface="Helvetica Neue"/>
              <a:ea typeface="Helvetica Neue"/>
              <a:cs typeface="Helvetica Neue"/>
              <a:sym typeface="Helvetica Neue"/>
            </a:endParaRPr>
          </a:p>
        </p:txBody>
      </p:sp>
      <p:pic>
        <p:nvPicPr>
          <p:cNvPr id="232" name="Google Shape;232;p29"/>
          <p:cNvPicPr preferRelativeResize="0"/>
          <p:nvPr/>
        </p:nvPicPr>
        <p:blipFill>
          <a:blip r:embed="rId3">
            <a:alphaModFix/>
          </a:blip>
          <a:stretch>
            <a:fillRect/>
          </a:stretch>
        </p:blipFill>
        <p:spPr>
          <a:xfrm>
            <a:off x="6207746" y="2253650"/>
            <a:ext cx="3423054" cy="2171500"/>
          </a:xfrm>
          <a:prstGeom prst="rect">
            <a:avLst/>
          </a:prstGeom>
          <a:noFill/>
          <a:ln>
            <a:noFill/>
          </a:ln>
        </p:spPr>
      </p:pic>
      <p:pic>
        <p:nvPicPr>
          <p:cNvPr id="233" name="Google Shape;233;p29"/>
          <p:cNvPicPr preferRelativeResize="0"/>
          <p:nvPr/>
        </p:nvPicPr>
        <p:blipFill>
          <a:blip r:embed="rId4">
            <a:alphaModFix/>
          </a:blip>
          <a:stretch>
            <a:fillRect/>
          </a:stretch>
        </p:blipFill>
        <p:spPr>
          <a:xfrm>
            <a:off x="758950" y="1111100"/>
            <a:ext cx="2228850" cy="1873225"/>
          </a:xfrm>
          <a:prstGeom prst="rect">
            <a:avLst/>
          </a:prstGeom>
          <a:noFill/>
          <a:ln>
            <a:noFill/>
          </a:ln>
        </p:spPr>
      </p:pic>
      <p:grpSp>
        <p:nvGrpSpPr>
          <p:cNvPr id="234" name="Google Shape;234;p29"/>
          <p:cNvGrpSpPr/>
          <p:nvPr/>
        </p:nvGrpSpPr>
        <p:grpSpPr>
          <a:xfrm>
            <a:off x="297538" y="304800"/>
            <a:ext cx="11699679" cy="1416000"/>
            <a:chOff x="316800" y="304800"/>
            <a:chExt cx="11699679" cy="1416000"/>
          </a:xfrm>
        </p:grpSpPr>
        <p:cxnSp>
          <p:nvCxnSpPr>
            <p:cNvPr id="235" name="Google Shape;235;p29"/>
            <p:cNvCxnSpPr/>
            <p:nvPr/>
          </p:nvCxnSpPr>
          <p:spPr>
            <a:xfrm>
              <a:off x="316800"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36" name="Google Shape;236;p29"/>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sp>
          <p:nvSpPr>
            <p:cNvPr id="237" name="Google Shape;237;p29"/>
            <p:cNvSpPr txBox="1"/>
            <p:nvPr/>
          </p:nvSpPr>
          <p:spPr>
            <a:xfrm>
              <a:off x="31680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Sensor Temperature</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30"/>
          <p:cNvGrpSpPr/>
          <p:nvPr/>
        </p:nvGrpSpPr>
        <p:grpSpPr>
          <a:xfrm>
            <a:off x="214050" y="304800"/>
            <a:ext cx="11802429" cy="1416000"/>
            <a:chOff x="214050" y="304800"/>
            <a:chExt cx="11802429" cy="1416000"/>
          </a:xfrm>
        </p:grpSpPr>
        <p:cxnSp>
          <p:nvCxnSpPr>
            <p:cNvPr id="244" name="Google Shape;244;p30"/>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45" name="Google Shape;245;p30"/>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Wall Mount Replacement</a:t>
              </a:r>
              <a:endParaRPr b="1" sz="2000">
                <a:solidFill>
                  <a:schemeClr val="dk1"/>
                </a:solidFill>
                <a:latin typeface="Helvetica Neue"/>
                <a:ea typeface="Helvetica Neue"/>
                <a:cs typeface="Helvetica Neue"/>
                <a:sym typeface="Helvetica Neue"/>
              </a:endParaRPr>
            </a:p>
          </p:txBody>
        </p:sp>
        <p:sp>
          <p:nvSpPr>
            <p:cNvPr id="246" name="Google Shape;246;p30"/>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pic>
        <p:nvPicPr>
          <p:cNvPr id="247" name="Google Shape;247;p30"/>
          <p:cNvPicPr preferRelativeResize="0"/>
          <p:nvPr/>
        </p:nvPicPr>
        <p:blipFill rotWithShape="1">
          <a:blip r:embed="rId3">
            <a:alphaModFix/>
          </a:blip>
          <a:srcRect b="4221" l="14510" r="24158" t="5761"/>
          <a:stretch/>
        </p:blipFill>
        <p:spPr>
          <a:xfrm>
            <a:off x="6069950" y="3515875"/>
            <a:ext cx="3809400" cy="3097461"/>
          </a:xfrm>
          <a:prstGeom prst="rect">
            <a:avLst/>
          </a:prstGeom>
          <a:noFill/>
          <a:ln>
            <a:noFill/>
          </a:ln>
        </p:spPr>
      </p:pic>
      <p:sp>
        <p:nvSpPr>
          <p:cNvPr id="248" name="Google Shape;248;p30"/>
          <p:cNvSpPr txBox="1"/>
          <p:nvPr/>
        </p:nvSpPr>
        <p:spPr>
          <a:xfrm>
            <a:off x="299600" y="818275"/>
            <a:ext cx="38094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249" name="Google Shape;249;p30"/>
          <p:cNvCxnSpPr/>
          <p:nvPr/>
        </p:nvCxnSpPr>
        <p:spPr>
          <a:xfrm>
            <a:off x="290250" y="3339400"/>
            <a:ext cx="3523200" cy="0"/>
          </a:xfrm>
          <a:prstGeom prst="straightConnector1">
            <a:avLst/>
          </a:prstGeom>
          <a:noFill/>
          <a:ln cap="flat" cmpd="sng" w="9525">
            <a:solidFill>
              <a:srgbClr val="000000"/>
            </a:solidFill>
            <a:prstDash val="solid"/>
            <a:round/>
            <a:headEnd len="med" w="med" type="none"/>
            <a:tailEnd len="med" w="med" type="none"/>
          </a:ln>
        </p:spPr>
      </p:cxnSp>
      <p:sp>
        <p:nvSpPr>
          <p:cNvPr id="250" name="Google Shape;250;p30"/>
          <p:cNvSpPr txBox="1"/>
          <p:nvPr/>
        </p:nvSpPr>
        <p:spPr>
          <a:xfrm>
            <a:off x="290250" y="3515875"/>
            <a:ext cx="3379200" cy="11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Remove the 2mm anchor screw from the bracket and leave anchor in place as the new device will use the same anchor and screw that was just removed.</a:t>
            </a:r>
            <a:endParaRPr sz="1200">
              <a:latin typeface="Helvetica Neue"/>
              <a:ea typeface="Helvetica Neue"/>
              <a:cs typeface="Helvetica Neue"/>
              <a:sym typeface="Helvetica Neue"/>
            </a:endParaRPr>
          </a:p>
        </p:txBody>
      </p:sp>
      <p:cxnSp>
        <p:nvCxnSpPr>
          <p:cNvPr id="251" name="Google Shape;251;p30"/>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pic>
        <p:nvPicPr>
          <p:cNvPr id="252" name="Google Shape;252;p30"/>
          <p:cNvPicPr preferRelativeResize="0"/>
          <p:nvPr/>
        </p:nvPicPr>
        <p:blipFill>
          <a:blip r:embed="rId4">
            <a:alphaModFix/>
          </a:blip>
          <a:stretch>
            <a:fillRect/>
          </a:stretch>
        </p:blipFill>
        <p:spPr>
          <a:xfrm>
            <a:off x="6403513" y="521025"/>
            <a:ext cx="3413613" cy="269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grpSp>
        <p:nvGrpSpPr>
          <p:cNvPr id="258" name="Google Shape;258;p31"/>
          <p:cNvGrpSpPr/>
          <p:nvPr/>
        </p:nvGrpSpPr>
        <p:grpSpPr>
          <a:xfrm>
            <a:off x="292275" y="304800"/>
            <a:ext cx="3623925" cy="4352400"/>
            <a:chOff x="292275" y="1720800"/>
            <a:chExt cx="3623925" cy="4352400"/>
          </a:xfrm>
        </p:grpSpPr>
        <p:cxnSp>
          <p:nvCxnSpPr>
            <p:cNvPr id="259" name="Google Shape;259;p31"/>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60" name="Google Shape;260;p31"/>
            <p:cNvSpPr txBox="1"/>
            <p:nvPr/>
          </p:nvSpPr>
          <p:spPr>
            <a:xfrm>
              <a:off x="316800" y="498215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4: Wall Mount</a:t>
              </a:r>
              <a:endParaRPr b="1" sz="1200">
                <a:solidFill>
                  <a:schemeClr val="dk1"/>
                </a:solidFill>
                <a:latin typeface="Helvetica Neue"/>
                <a:ea typeface="Helvetica Neue"/>
                <a:cs typeface="Helvetica Neue"/>
                <a:sym typeface="Helvetica Neue"/>
              </a:endParaRPr>
            </a:p>
          </p:txBody>
        </p:sp>
        <p:sp>
          <p:nvSpPr>
            <p:cNvPr id="261" name="Google Shape;261;p31"/>
            <p:cNvSpPr txBox="1"/>
            <p:nvPr/>
          </p:nvSpPr>
          <p:spPr>
            <a:xfrm>
              <a:off x="292275" y="5519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Slide the entry sensor downward onto the installed wall bracket.</a:t>
              </a:r>
              <a:endParaRPr sz="1200">
                <a:solidFill>
                  <a:schemeClr val="dk1"/>
                </a:solidFill>
                <a:latin typeface="Helvetica Neue"/>
                <a:ea typeface="Helvetica Neue"/>
                <a:cs typeface="Helvetica Neue"/>
                <a:sym typeface="Helvetica Neue"/>
              </a:endParaRPr>
            </a:p>
          </p:txBody>
        </p:sp>
      </p:grpSp>
      <p:cxnSp>
        <p:nvCxnSpPr>
          <p:cNvPr id="262" name="Google Shape;262;p31"/>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cxnSp>
        <p:nvCxnSpPr>
          <p:cNvPr id="263" name="Google Shape;263;p31"/>
          <p:cNvCxnSpPr/>
          <p:nvPr/>
        </p:nvCxnSpPr>
        <p:spPr>
          <a:xfrm>
            <a:off x="4395400" y="3429000"/>
            <a:ext cx="7529400" cy="0"/>
          </a:xfrm>
          <a:prstGeom prst="straightConnector1">
            <a:avLst/>
          </a:prstGeom>
          <a:noFill/>
          <a:ln cap="flat" cmpd="sng" w="9525">
            <a:solidFill>
              <a:schemeClr val="dk1"/>
            </a:solidFill>
            <a:prstDash val="solid"/>
            <a:round/>
            <a:headEnd len="med" w="med" type="none"/>
            <a:tailEnd len="med" w="med" type="none"/>
          </a:ln>
        </p:spPr>
      </p:cxnSp>
      <p:pic>
        <p:nvPicPr>
          <p:cNvPr id="264" name="Google Shape;264;p31"/>
          <p:cNvPicPr preferRelativeResize="0"/>
          <p:nvPr/>
        </p:nvPicPr>
        <p:blipFill>
          <a:blip r:embed="rId3">
            <a:alphaModFix/>
          </a:blip>
          <a:stretch>
            <a:fillRect/>
          </a:stretch>
        </p:blipFill>
        <p:spPr>
          <a:xfrm>
            <a:off x="6906928" y="3711450"/>
            <a:ext cx="2406793" cy="2576350"/>
          </a:xfrm>
          <a:prstGeom prst="rect">
            <a:avLst/>
          </a:prstGeom>
          <a:noFill/>
          <a:ln>
            <a:noFill/>
          </a:ln>
        </p:spPr>
      </p:pic>
      <p:grpSp>
        <p:nvGrpSpPr>
          <p:cNvPr id="265" name="Google Shape;265;p31"/>
          <p:cNvGrpSpPr/>
          <p:nvPr/>
        </p:nvGrpSpPr>
        <p:grpSpPr>
          <a:xfrm>
            <a:off x="304538" y="449725"/>
            <a:ext cx="3600700" cy="2979275"/>
            <a:chOff x="315488" y="1865575"/>
            <a:chExt cx="3600700" cy="2979275"/>
          </a:xfrm>
        </p:grpSpPr>
        <p:cxnSp>
          <p:nvCxnSpPr>
            <p:cNvPr id="266" name="Google Shape;266;p31"/>
            <p:cNvCxnSpPr/>
            <p:nvPr/>
          </p:nvCxnSpPr>
          <p:spPr>
            <a:xfrm>
              <a:off x="354900" y="4844850"/>
              <a:ext cx="3523200" cy="0"/>
            </a:xfrm>
            <a:prstGeom prst="straightConnector1">
              <a:avLst/>
            </a:prstGeom>
            <a:noFill/>
            <a:ln cap="flat" cmpd="sng" w="9525">
              <a:solidFill>
                <a:schemeClr val="dk1"/>
              </a:solidFill>
              <a:prstDash val="solid"/>
              <a:round/>
              <a:headEnd len="med" w="med" type="none"/>
              <a:tailEnd len="med" w="med" type="none"/>
            </a:ln>
          </p:spPr>
        </p:cxnSp>
        <p:sp>
          <p:nvSpPr>
            <p:cNvPr id="267" name="Google Shape;267;p31"/>
            <p:cNvSpPr txBox="1"/>
            <p:nvPr/>
          </p:nvSpPr>
          <p:spPr>
            <a:xfrm>
              <a:off x="315488" y="1865575"/>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3: Power Up The New Entry Sensor</a:t>
              </a:r>
              <a:endParaRPr b="1" sz="1200">
                <a:solidFill>
                  <a:schemeClr val="dk1"/>
                </a:solidFill>
                <a:latin typeface="Helvetica Neue"/>
                <a:ea typeface="Helvetica Neue"/>
                <a:cs typeface="Helvetica Neue"/>
                <a:sym typeface="Helvetica Neue"/>
              </a:endParaRPr>
            </a:p>
          </p:txBody>
        </p:sp>
        <p:sp>
          <p:nvSpPr>
            <p:cNvPr id="268" name="Google Shape;268;p31"/>
            <p:cNvSpPr txBox="1"/>
            <p:nvPr/>
          </p:nvSpPr>
          <p:spPr>
            <a:xfrm>
              <a:off x="316788" y="2522150"/>
              <a:ext cx="35994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 automatically power up, and the LED indicator on the front of the sensor will turn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i="1" lang="en-US" sz="1200">
                  <a:solidFill>
                    <a:schemeClr val="dk1"/>
                  </a:solidFill>
                  <a:latin typeface="Helvetica Neue"/>
                  <a:ea typeface="Helvetica Neue"/>
                  <a:cs typeface="Helvetica Neue"/>
                  <a:sym typeface="Helvetica Neue"/>
                </a:rPr>
                <a:t>See </a:t>
              </a:r>
              <a:r>
                <a:rPr i="1" lang="en-US" sz="1200" u="sng">
                  <a:solidFill>
                    <a:schemeClr val="hlink"/>
                  </a:solidFill>
                  <a:latin typeface="Helvetica Neue"/>
                  <a:ea typeface="Helvetica Neue"/>
                  <a:cs typeface="Helvetica Neue"/>
                  <a:sym typeface="Helvetica Neue"/>
                  <a:hlinkClick r:id="rId4"/>
                </a:rPr>
                <a:t>this article</a:t>
              </a:r>
              <a:r>
                <a:rPr i="1" lang="en-US" sz="1200">
                  <a:solidFill>
                    <a:schemeClr val="dk1"/>
                  </a:solidFill>
                  <a:latin typeface="Helvetica Neue"/>
                  <a:ea typeface="Helvetica Neue"/>
                  <a:cs typeface="Helvetica Neue"/>
                  <a:sym typeface="Helvetica Neue"/>
                </a:rPr>
                <a:t> for troubleshooting information if you see any other colors on the LED indicator.</a:t>
              </a:r>
              <a:endParaRPr i="1" sz="1200">
                <a:solidFill>
                  <a:schemeClr val="dk1"/>
                </a:solidFill>
                <a:latin typeface="Helvetica Neue"/>
                <a:ea typeface="Helvetica Neue"/>
                <a:cs typeface="Helvetica Neue"/>
                <a:sym typeface="Helvetica Neue"/>
              </a:endParaRPr>
            </a:p>
          </p:txBody>
        </p:sp>
      </p:grpSp>
      <p:pic>
        <p:nvPicPr>
          <p:cNvPr id="269" name="Google Shape;269;p31"/>
          <p:cNvPicPr preferRelativeResize="0"/>
          <p:nvPr/>
        </p:nvPicPr>
        <p:blipFill>
          <a:blip r:embed="rId5">
            <a:alphaModFix/>
          </a:blip>
          <a:stretch>
            <a:fillRect/>
          </a:stretch>
        </p:blipFill>
        <p:spPr>
          <a:xfrm>
            <a:off x="6403513" y="521025"/>
            <a:ext cx="3413613" cy="269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